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3" r:id="rId1"/>
  </p:sldMasterIdLst>
  <p:notesMasterIdLst>
    <p:notesMasterId r:id="rId83"/>
  </p:notesMasterIdLst>
  <p:handoutMasterIdLst>
    <p:handoutMasterId r:id="rId84"/>
  </p:handoutMasterIdLst>
  <p:sldIdLst>
    <p:sldId id="256" r:id="rId2"/>
    <p:sldId id="300" r:id="rId3"/>
    <p:sldId id="301" r:id="rId4"/>
    <p:sldId id="259" r:id="rId5"/>
    <p:sldId id="302" r:id="rId6"/>
    <p:sldId id="304" r:id="rId7"/>
    <p:sldId id="305" r:id="rId8"/>
    <p:sldId id="306" r:id="rId9"/>
    <p:sldId id="297" r:id="rId10"/>
    <p:sldId id="275" r:id="rId11"/>
    <p:sldId id="264" r:id="rId12"/>
    <p:sldId id="265" r:id="rId13"/>
    <p:sldId id="321" r:id="rId14"/>
    <p:sldId id="299" r:id="rId15"/>
    <p:sldId id="325" r:id="rId16"/>
    <p:sldId id="307" r:id="rId17"/>
    <p:sldId id="311" r:id="rId18"/>
    <p:sldId id="312" r:id="rId19"/>
    <p:sldId id="313" r:id="rId20"/>
    <p:sldId id="314" r:id="rId21"/>
    <p:sldId id="315" r:id="rId22"/>
    <p:sldId id="316" r:id="rId23"/>
    <p:sldId id="308" r:id="rId24"/>
    <p:sldId id="317" r:id="rId25"/>
    <p:sldId id="318" r:id="rId26"/>
    <p:sldId id="319" r:id="rId27"/>
    <p:sldId id="320" r:id="rId28"/>
    <p:sldId id="322" r:id="rId29"/>
    <p:sldId id="310" r:id="rId30"/>
    <p:sldId id="323" r:id="rId31"/>
    <p:sldId id="309" r:id="rId32"/>
    <p:sldId id="326" r:id="rId33"/>
    <p:sldId id="324" r:id="rId34"/>
    <p:sldId id="328" r:id="rId35"/>
    <p:sldId id="354" r:id="rId36"/>
    <p:sldId id="355" r:id="rId37"/>
    <p:sldId id="329" r:id="rId38"/>
    <p:sldId id="327" r:id="rId39"/>
    <p:sldId id="332" r:id="rId40"/>
    <p:sldId id="333" r:id="rId41"/>
    <p:sldId id="335" r:id="rId42"/>
    <p:sldId id="336" r:id="rId43"/>
    <p:sldId id="330" r:id="rId44"/>
    <p:sldId id="338" r:id="rId45"/>
    <p:sldId id="339" r:id="rId46"/>
    <p:sldId id="340" r:id="rId47"/>
    <p:sldId id="341" r:id="rId48"/>
    <p:sldId id="342" r:id="rId49"/>
    <p:sldId id="337" r:id="rId50"/>
    <p:sldId id="347" r:id="rId51"/>
    <p:sldId id="346" r:id="rId52"/>
    <p:sldId id="348" r:id="rId53"/>
    <p:sldId id="349" r:id="rId54"/>
    <p:sldId id="350" r:id="rId55"/>
    <p:sldId id="345" r:id="rId56"/>
    <p:sldId id="351" r:id="rId57"/>
    <p:sldId id="352" r:id="rId58"/>
    <p:sldId id="353" r:id="rId59"/>
    <p:sldId id="344" r:id="rId60"/>
    <p:sldId id="292" r:id="rId61"/>
    <p:sldId id="270" r:id="rId62"/>
    <p:sldId id="290" r:id="rId63"/>
    <p:sldId id="273" r:id="rId64"/>
    <p:sldId id="294" r:id="rId65"/>
    <p:sldId id="295" r:id="rId66"/>
    <p:sldId id="291" r:id="rId67"/>
    <p:sldId id="267" r:id="rId68"/>
    <p:sldId id="272" r:id="rId69"/>
    <p:sldId id="293" r:id="rId70"/>
    <p:sldId id="276" r:id="rId71"/>
    <p:sldId id="277" r:id="rId72"/>
    <p:sldId id="278" r:id="rId73"/>
    <p:sldId id="279" r:id="rId74"/>
    <p:sldId id="280" r:id="rId75"/>
    <p:sldId id="281" r:id="rId76"/>
    <p:sldId id="282" r:id="rId77"/>
    <p:sldId id="283" r:id="rId78"/>
    <p:sldId id="284" r:id="rId79"/>
    <p:sldId id="285" r:id="rId80"/>
    <p:sldId id="303" r:id="rId81"/>
    <p:sldId id="331" r:id="rId82"/>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936">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32C832"/>
    <a:srgbClr val="32C8C8"/>
    <a:srgbClr val="C832C8"/>
    <a:srgbClr val="C8C8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76" autoAdjust="0"/>
    <p:restoredTop sz="94676" autoAdjust="0"/>
  </p:normalViewPr>
  <p:slideViewPr>
    <p:cSldViewPr snapToGrid="0">
      <p:cViewPr varScale="1">
        <p:scale>
          <a:sx n="73" d="100"/>
          <a:sy n="73" d="100"/>
        </p:scale>
        <p:origin x="1152" y="44"/>
      </p:cViewPr>
      <p:guideLst>
        <p:guide orient="horz" pos="936"/>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642"/>
    </p:cViewPr>
  </p:sorterViewPr>
  <p:notesViewPr>
    <p:cSldViewPr snapToGrid="0">
      <p:cViewPr varScale="1">
        <p:scale>
          <a:sx n="56" d="100"/>
          <a:sy n="56" d="100"/>
        </p:scale>
        <p:origin x="-2838"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smtClean="0"/>
            </a:lvl1pPr>
          </a:lstStyle>
          <a:p>
            <a:pPr>
              <a:defRPr/>
            </a:pPr>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smtClean="0"/>
            </a:lvl1pPr>
          </a:lstStyle>
          <a:p>
            <a:pPr>
              <a:defRPr/>
            </a:pPr>
            <a:fld id="{71995086-55F9-4E49-95D5-0EB5C45310F7}" type="datetimeFigureOut">
              <a:rPr lang="en-GB"/>
              <a:pPr>
                <a:defRPr/>
              </a:pPr>
              <a:t>26/08/2025</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smtClean="0"/>
            </a:lvl1pPr>
          </a:lstStyle>
          <a:p>
            <a:pPr>
              <a:defRPr/>
            </a:pPr>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smtClean="0"/>
            </a:lvl1pPr>
          </a:lstStyle>
          <a:p>
            <a:pPr>
              <a:defRPr/>
            </a:pPr>
            <a:fld id="{48B36883-08AD-4BE0-A599-B17AE7A9F718}" type="slidenum">
              <a:rPr lang="en-GB"/>
              <a:pPr>
                <a:defRPr/>
              </a:pPr>
              <a:t>‹#›</a:t>
            </a:fld>
            <a:endParaRPr lang="en-GB"/>
          </a:p>
        </p:txBody>
      </p:sp>
    </p:spTree>
    <p:extLst>
      <p:ext uri="{BB962C8B-B14F-4D97-AF65-F5344CB8AC3E}">
        <p14:creationId xmlns:p14="http://schemas.microsoft.com/office/powerpoint/2010/main" val="23499649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pitchFamily="-110" charset="0"/>
                <a:ea typeface="+mn-ea"/>
              </a:defRPr>
            </a:lvl1pPr>
          </a:lstStyle>
          <a:p>
            <a:pPr>
              <a:defRPr/>
            </a:pPr>
            <a:endParaRPr lang="en-US"/>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110" charset="0"/>
                <a:ea typeface="+mn-ea"/>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pitchFamily="-110" charset="0"/>
                <a:ea typeface="+mn-ea"/>
              </a:defRPr>
            </a:lvl1pPr>
          </a:lstStyle>
          <a:p>
            <a:pPr>
              <a:defRPr/>
            </a:pPr>
            <a:endParaRPr lang="en-US"/>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36951783-778B-4F6E-92A9-4A94367D035E}" type="slidenum">
              <a:rPr lang="en-US" altLang="en-US"/>
              <a:pPr>
                <a:defRPr/>
              </a:pPr>
              <a:t>‹#›</a:t>
            </a:fld>
            <a:endParaRPr lang="en-US" altLang="en-US"/>
          </a:p>
        </p:txBody>
      </p:sp>
    </p:spTree>
    <p:extLst>
      <p:ext uri="{BB962C8B-B14F-4D97-AF65-F5344CB8AC3E}">
        <p14:creationId xmlns:p14="http://schemas.microsoft.com/office/powerpoint/2010/main" val="20644922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07" charset="0"/>
        <a:ea typeface="ＭＳ Ｐゴシック" pitchFamily="-110" charset="-128"/>
        <a:cs typeface="ＭＳ Ｐゴシック" pitchFamily="-110" charset="-128"/>
      </a:defRPr>
    </a:lvl1pPr>
    <a:lvl2pPr marL="4572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2pPr>
    <a:lvl3pPr marL="9144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3pPr>
    <a:lvl4pPr marL="13716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4pPr>
    <a:lvl5pPr marL="18288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fld id="{1EE8B82A-AA3B-414D-B66D-3977F8DE4F24}" type="slidenum">
              <a:rPr lang="en-US" altLang="en-US"/>
              <a:pPr/>
              <a:t>4</a:t>
            </a:fld>
            <a:endParaRPr lang="en-US" altLang="en-US"/>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charset="0"/>
              <a:ea typeface="ＭＳ Ｐゴシック"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fld id="{47072E6E-A8A1-462F-A47E-20916FFAE19A}" type="slidenum">
              <a:rPr lang="en-US" altLang="en-US"/>
              <a:pPr/>
              <a:t>65</a:t>
            </a:fld>
            <a:endParaRPr lang="en-US" altLang="en-US"/>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charset="0"/>
              <a:ea typeface="ＭＳ Ｐゴシック" pitchFamily="3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fld id="{C3095021-276B-4C7E-8FA0-A80F6F771941}" type="slidenum">
              <a:rPr lang="en-US" altLang="en-US"/>
              <a:pPr/>
              <a:t>66</a:t>
            </a:fld>
            <a:endParaRPr lang="en-US" altLang="en-US"/>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charset="0"/>
              <a:ea typeface="ＭＳ Ｐゴシック" pitchFamily="3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fld id="{1D44BED4-D3D3-44C9-859C-55BDAF343E40}" type="slidenum">
              <a:rPr lang="en-US" altLang="en-US"/>
              <a:pPr/>
              <a:t>67</a:t>
            </a:fld>
            <a:endParaRPr lang="en-US" altLang="en-US"/>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charset="0"/>
              <a:ea typeface="ＭＳ Ｐゴシック" pitchFamily="3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fld id="{CCA86E05-FD13-4A81-B432-03E5CCACC967}" type="slidenum">
              <a:rPr lang="en-US" altLang="en-US"/>
              <a:pPr/>
              <a:t>68</a:t>
            </a:fld>
            <a:endParaRPr lang="en-US" altLang="en-US"/>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charset="0"/>
              <a:ea typeface="ＭＳ Ｐゴシック" pitchFamily="34"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fld id="{924D8B4F-82C6-4FE0-914D-6BD53CC7E5C5}" type="slidenum">
              <a:rPr lang="en-US" altLang="en-US"/>
              <a:pPr/>
              <a:t>69</a:t>
            </a:fld>
            <a:endParaRPr lang="en-US" altLang="en-US"/>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charset="0"/>
              <a:ea typeface="ＭＳ Ｐゴシック" pitchFamily="3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fld id="{D5A88B8C-E955-489E-94B8-DFDBC6872BB0}" type="slidenum">
              <a:rPr lang="en-US" altLang="en-US"/>
              <a:pPr/>
              <a:t>70</a:t>
            </a:fld>
            <a:endParaRPr lang="en-US" altLang="en-US"/>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charset="0"/>
              <a:ea typeface="ＭＳ Ｐゴシック" pitchFamily="34"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fld id="{0FA5F505-84C3-46C6-9348-B1F88E8FB2DE}" type="slidenum">
              <a:rPr lang="en-US" altLang="en-US"/>
              <a:pPr/>
              <a:t>71</a:t>
            </a:fld>
            <a:endParaRPr lang="en-US" alt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charset="0"/>
              <a:ea typeface="ＭＳ Ｐゴシック" pitchFamily="34"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fld id="{8C96B93D-2E7D-49D8-B6CC-2AC1ED9844E1}" type="slidenum">
              <a:rPr lang="en-US" altLang="en-US"/>
              <a:pPr/>
              <a:t>72</a:t>
            </a:fld>
            <a:endParaRPr lang="en-US" altLang="en-US"/>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charset="0"/>
              <a:ea typeface="ＭＳ Ｐゴシック" pitchFamily="34"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fld id="{C24CEE8F-94A4-4D0D-8C84-9D7E53424506}" type="slidenum">
              <a:rPr lang="en-US" altLang="en-US"/>
              <a:pPr/>
              <a:t>73</a:t>
            </a:fld>
            <a:endParaRPr lang="en-US" altLang="en-US"/>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charset="0"/>
              <a:ea typeface="ＭＳ Ｐゴシック" pitchFamily="34"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fld id="{BCD80854-1EB4-4490-B5BA-5BE28A2A33F3}" type="slidenum">
              <a:rPr lang="en-US" altLang="en-US"/>
              <a:pPr/>
              <a:t>74</a:t>
            </a:fld>
            <a:endParaRPr lang="en-US" alt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charset="0"/>
              <a:ea typeface="ＭＳ Ｐゴシック"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fld id="{F9B1474A-253B-4CE8-8102-2B10DCABF6B4}" type="slidenum">
              <a:rPr lang="en-US" altLang="en-US"/>
              <a:pPr/>
              <a:t>10</a:t>
            </a:fld>
            <a:endParaRPr lang="en-US" altLang="en-US"/>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IE" altLang="en-US">
                <a:latin typeface="Arial" charset="0"/>
                <a:ea typeface="ＭＳ Ｐゴシック" pitchFamily="34" charset="-128"/>
              </a:rPr>
              <a:t>Give the analogy of the character recognition system.</a:t>
            </a:r>
          </a:p>
          <a:p>
            <a:pPr eaLnBrk="1" hangingPunct="1"/>
            <a:r>
              <a:rPr lang="en-IE" altLang="en-US">
                <a:latin typeface="Arial" charset="0"/>
                <a:ea typeface="ＭＳ Ｐゴシック" pitchFamily="34" charset="-128"/>
              </a:rPr>
              <a:t>Low Level: Cleaning up the image of some text</a:t>
            </a:r>
          </a:p>
          <a:p>
            <a:pPr eaLnBrk="1" hangingPunct="1"/>
            <a:r>
              <a:rPr lang="en-IE" altLang="en-US">
                <a:latin typeface="Arial" charset="0"/>
                <a:ea typeface="ＭＳ Ｐゴシック" pitchFamily="34" charset="-128"/>
              </a:rPr>
              <a:t>Mid level: Segmenting the text from the background and recognising individual characters</a:t>
            </a:r>
          </a:p>
          <a:p>
            <a:pPr eaLnBrk="1" hangingPunct="1"/>
            <a:r>
              <a:rPr lang="en-IE" altLang="en-US">
                <a:latin typeface="Arial" charset="0"/>
                <a:ea typeface="ＭＳ Ｐゴシック" pitchFamily="34" charset="-128"/>
              </a:rPr>
              <a:t>High level: Understanding what the text says</a:t>
            </a:r>
          </a:p>
          <a:p>
            <a:pPr eaLnBrk="1" hangingPunct="1"/>
            <a:endParaRPr lang="en-US" altLang="en-US">
              <a:latin typeface="Arial" charset="0"/>
              <a:ea typeface="ＭＳ Ｐゴシック" pitchFamily="34"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fld id="{D676A562-DBF1-4C1C-B491-4409D8E183EE}" type="slidenum">
              <a:rPr lang="en-US" altLang="en-US"/>
              <a:pPr/>
              <a:t>75</a:t>
            </a:fld>
            <a:endParaRPr lang="en-US" alt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charset="0"/>
              <a:ea typeface="ＭＳ Ｐゴシック" pitchFamily="34"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fld id="{083FE9D4-87C3-41E1-9E22-2AA5D196B88D}" type="slidenum">
              <a:rPr lang="en-US" altLang="en-US"/>
              <a:pPr/>
              <a:t>76</a:t>
            </a:fld>
            <a:endParaRPr lang="en-US" altLang="en-US"/>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charset="0"/>
              <a:ea typeface="ＭＳ Ｐゴシック" pitchFamily="34"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fld id="{EF52FD00-10AF-4A30-89E6-71404DC87E8E}" type="slidenum">
              <a:rPr lang="en-US" altLang="en-US"/>
              <a:pPr/>
              <a:t>77</a:t>
            </a:fld>
            <a:endParaRPr lang="en-US" altLang="en-US"/>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charset="0"/>
              <a:ea typeface="ＭＳ Ｐゴシック" pitchFamily="34"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fld id="{72D511A1-0989-4C51-8F37-8A49AB8E4534}" type="slidenum">
              <a:rPr lang="en-US" altLang="en-US"/>
              <a:pPr/>
              <a:t>78</a:t>
            </a:fld>
            <a:endParaRPr lang="en-US" altLang="en-US"/>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charset="0"/>
              <a:ea typeface="ＭＳ Ｐゴシック" pitchFamily="34"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fld id="{A2D99092-5FED-4C67-AF3C-05142D8170C6}" type="slidenum">
              <a:rPr lang="en-US" altLang="en-US"/>
              <a:pPr/>
              <a:t>79</a:t>
            </a:fld>
            <a:endParaRPr lang="en-US" alt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charset="0"/>
              <a:ea typeface="ＭＳ Ｐゴシック"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fld id="{924A9CD8-C973-4595-9248-5EB120710AE0}" type="slidenum">
              <a:rPr lang="en-US" altLang="en-US"/>
              <a:pPr/>
              <a:t>11</a:t>
            </a:fld>
            <a:endParaRPr lang="en-US" altLang="en-US"/>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IE" altLang="en-US">
                <a:latin typeface="Arial" charset="0"/>
                <a:ea typeface="ＭＳ Ｐゴシック" pitchFamily="34" charset="-128"/>
              </a:rPr>
              <a:t>Real world is continuous – an image is simply a digital approximation of this.</a:t>
            </a:r>
            <a:endParaRPr lang="en-US" altLang="en-US">
              <a:latin typeface="Arial" charset="0"/>
              <a:ea typeface="ＭＳ Ｐゴシック"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fld id="{88F36FEF-0A4B-458F-9E88-40C53CDED558}" type="slidenum">
              <a:rPr lang="en-US" altLang="en-US"/>
              <a:pPr/>
              <a:t>12</a:t>
            </a:fld>
            <a:endParaRPr lang="en-US" altLang="en-US"/>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charset="0"/>
              <a:ea typeface="ＭＳ Ｐゴシック"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fld id="{1EECE5AB-FBE0-4394-8146-639E546A91C8}" type="slidenum">
              <a:rPr lang="en-US" altLang="en-US"/>
              <a:pPr/>
              <a:t>60</a:t>
            </a:fld>
            <a:endParaRPr lang="en-US" altLang="en-US"/>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charset="0"/>
              <a:ea typeface="ＭＳ Ｐゴシック" pitchFamily="3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fld id="{C6087486-0BB8-4FF6-8C06-8FEE6CBB7B63}" type="slidenum">
              <a:rPr lang="en-US" altLang="en-US"/>
              <a:pPr/>
              <a:t>61</a:t>
            </a:fld>
            <a:endParaRPr lang="en-US" altLang="en-US"/>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charset="0"/>
              <a:ea typeface="ＭＳ Ｐゴシック"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fld id="{184F308D-E3AB-46B3-9CD8-1EA1C8F43DDB}" type="slidenum">
              <a:rPr lang="en-US" altLang="en-US"/>
              <a:pPr/>
              <a:t>62</a:t>
            </a:fld>
            <a:endParaRPr lang="en-US" alt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charset="0"/>
              <a:ea typeface="ＭＳ Ｐゴシック"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fld id="{B2C13E06-F2C4-4AA0-86DD-F1D3C7C7E64C}" type="slidenum">
              <a:rPr lang="en-US" altLang="en-US"/>
              <a:pPr/>
              <a:t>63</a:t>
            </a:fld>
            <a:endParaRPr lang="en-US" altLang="en-US"/>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charset="0"/>
              <a:ea typeface="ＭＳ Ｐゴシック" pitchFamily="3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fld id="{4552CBED-0DB5-4E8D-BC90-ED082E16DAF8}" type="slidenum">
              <a:rPr lang="en-US" altLang="en-US"/>
              <a:pPr/>
              <a:t>64</a:t>
            </a:fld>
            <a:endParaRPr lang="en-US" altLang="en-US"/>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charset="0"/>
              <a:ea typeface="ＭＳ Ｐゴシック"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3"/>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pic>
        <p:nvPicPr>
          <p:cNvPr id="5" name="Picture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061200" y="55563"/>
            <a:ext cx="2032000"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rot="19140000">
            <a:off x="817112" y="1730403"/>
            <a:ext cx="5648623" cy="1204306"/>
          </a:xfrm>
        </p:spPr>
        <p:txBody>
          <a:bodyPr bIns="9144" anchor="b"/>
          <a:lstStyle>
            <a:lvl1pPr>
              <a:defRPr sz="3200"/>
            </a:lvl1pPr>
          </a:lstStyle>
          <a:p>
            <a:r>
              <a:rPr lang="en-US"/>
              <a:t>Click to edit Master title style</a:t>
            </a:r>
            <a:endParaRPr lang="en-US" dirty="0"/>
          </a:p>
        </p:txBody>
      </p:sp>
      <p:sp>
        <p:nvSpPr>
          <p:cNvPr id="3" name="Subtitle 2"/>
          <p:cNvSpPr>
            <a:spLocks noGrp="1"/>
          </p:cNvSpPr>
          <p:nvPr>
            <p:ph type="subTitle" idx="1"/>
          </p:nvPr>
        </p:nvSpPr>
        <p:spPr>
          <a:xfrm rot="19140000">
            <a:off x="1212277" y="2470925"/>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endParaRPr lang="en-US" dirty="0"/>
          </a:p>
        </p:txBody>
      </p:sp>
    </p:spTree>
    <p:extLst>
      <p:ext uri="{BB962C8B-B14F-4D97-AF65-F5344CB8AC3E}">
        <p14:creationId xmlns:p14="http://schemas.microsoft.com/office/powerpoint/2010/main" val="888537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0" y="6508750"/>
            <a:ext cx="1096963" cy="201613"/>
          </a:xfrm>
          <a:prstGeom prst="rect">
            <a:avLst/>
          </a:prstGeom>
        </p:spPr>
        <p:txBody>
          <a:bodyPr/>
          <a:lstStyle>
            <a:lvl1pPr>
              <a:defRPr/>
            </a:lvl1pPr>
          </a:lstStyle>
          <a:p>
            <a:pPr>
              <a:defRPr/>
            </a:pPr>
            <a:fld id="{BEE5514B-64CB-46E5-91E4-C492CCE9A6A9}" type="datetimeFigureOut">
              <a:rPr lang="en-IN"/>
              <a:pPr>
                <a:defRPr/>
              </a:pPr>
              <a:t>26-08-2025</a:t>
            </a:fld>
            <a:endParaRPr lang="en-IN"/>
          </a:p>
        </p:txBody>
      </p:sp>
      <p:sp>
        <p:nvSpPr>
          <p:cNvPr id="5" name="Footer Placeholder 4"/>
          <p:cNvSpPr>
            <a:spLocks noGrp="1"/>
          </p:cNvSpPr>
          <p:nvPr>
            <p:ph type="ftr" sz="quarter" idx="11"/>
          </p:nvPr>
        </p:nvSpPr>
        <p:spPr>
          <a:xfrm>
            <a:off x="3571875" y="6370638"/>
            <a:ext cx="4724400" cy="274637"/>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8401050" y="6256338"/>
            <a:ext cx="503238" cy="503237"/>
          </a:xfrm>
          <a:prstGeom prst="ellipse">
            <a:avLst/>
          </a:prstGeom>
        </p:spPr>
        <p:txBody>
          <a:bodyPr/>
          <a:lstStyle>
            <a:lvl1pPr>
              <a:defRPr smtClean="0"/>
            </a:lvl1pPr>
          </a:lstStyle>
          <a:p>
            <a:pPr>
              <a:defRPr/>
            </a:pPr>
            <a:fld id="{DFF751E0-A02B-4962-8FB4-A57AE0391FB6}" type="slidenum">
              <a:rPr lang="en-IN" altLang="en-US"/>
              <a:pPr>
                <a:defRPr/>
              </a:pPr>
              <a:t>‹#›</a:t>
            </a:fld>
            <a:endParaRPr lang="en-IN" altLang="en-US"/>
          </a:p>
        </p:txBody>
      </p:sp>
    </p:spTree>
    <p:extLst>
      <p:ext uri="{BB962C8B-B14F-4D97-AF65-F5344CB8AC3E}">
        <p14:creationId xmlns:p14="http://schemas.microsoft.com/office/powerpoint/2010/main" val="2202998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0" y="6508750"/>
            <a:ext cx="1096963" cy="201613"/>
          </a:xfrm>
          <a:prstGeom prst="rect">
            <a:avLst/>
          </a:prstGeom>
        </p:spPr>
        <p:txBody>
          <a:bodyPr/>
          <a:lstStyle>
            <a:lvl1pPr>
              <a:defRPr/>
            </a:lvl1pPr>
          </a:lstStyle>
          <a:p>
            <a:pPr>
              <a:defRPr/>
            </a:pPr>
            <a:fld id="{DAA231A8-26F8-4F1F-952C-CDF808908FBD}" type="datetimeFigureOut">
              <a:rPr lang="en-IN"/>
              <a:pPr>
                <a:defRPr/>
              </a:pPr>
              <a:t>26-08-2025</a:t>
            </a:fld>
            <a:endParaRPr lang="en-IN"/>
          </a:p>
        </p:txBody>
      </p:sp>
      <p:sp>
        <p:nvSpPr>
          <p:cNvPr id="5" name="Footer Placeholder 4"/>
          <p:cNvSpPr>
            <a:spLocks noGrp="1"/>
          </p:cNvSpPr>
          <p:nvPr>
            <p:ph type="ftr" sz="quarter" idx="11"/>
          </p:nvPr>
        </p:nvSpPr>
        <p:spPr>
          <a:xfrm>
            <a:off x="3571875" y="6370638"/>
            <a:ext cx="4724400" cy="274637"/>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8401050" y="6256338"/>
            <a:ext cx="503238" cy="503237"/>
          </a:xfrm>
          <a:prstGeom prst="ellipse">
            <a:avLst/>
          </a:prstGeom>
        </p:spPr>
        <p:txBody>
          <a:bodyPr/>
          <a:lstStyle>
            <a:lvl1pPr>
              <a:defRPr smtClean="0"/>
            </a:lvl1pPr>
          </a:lstStyle>
          <a:p>
            <a:pPr>
              <a:defRPr/>
            </a:pPr>
            <a:fld id="{1B09A883-19C8-427F-8AC4-39BCE32A899D}" type="slidenum">
              <a:rPr lang="en-IN" altLang="en-US"/>
              <a:pPr>
                <a:defRPr/>
              </a:pPr>
              <a:t>‹#›</a:t>
            </a:fld>
            <a:endParaRPr lang="en-IN" altLang="en-US"/>
          </a:p>
        </p:txBody>
      </p:sp>
    </p:spTree>
    <p:extLst>
      <p:ext uri="{BB962C8B-B14F-4D97-AF65-F5344CB8AC3E}">
        <p14:creationId xmlns:p14="http://schemas.microsoft.com/office/powerpoint/2010/main" val="1872151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vl1pPr>
          </a:lstStyle>
          <a:p>
            <a:r>
              <a:rPr lang="en-US" dirty="0"/>
              <a:t>Click to edit Master title style</a:t>
            </a:r>
          </a:p>
        </p:txBody>
      </p:sp>
      <p:sp>
        <p:nvSpPr>
          <p:cNvPr id="3" name="Content Placeholder 2"/>
          <p:cNvSpPr>
            <a:spLocks noGrp="1"/>
          </p:cNvSpPr>
          <p:nvPr>
            <p:ph idx="1"/>
          </p:nvPr>
        </p:nvSpPr>
        <p:spPr>
          <a:xfrm>
            <a:off x="822325" y="1100138"/>
            <a:ext cx="8181975" cy="5173662"/>
          </a:xfrm>
        </p:spPr>
        <p:txBody>
          <a:bodyPr/>
          <a:lstStyle>
            <a:lvl1pPr marL="182880" indent="-182880">
              <a:spcBef>
                <a:spcPts val="1200"/>
              </a:spcBef>
              <a:buSzPct val="120000"/>
              <a:buFont typeface="Wingdings" pitchFamily="2" charset="2"/>
              <a:buChar char="§"/>
              <a:defRPr sz="2000" b="0">
                <a:latin typeface="Arial" pitchFamily="34" charset="0"/>
                <a:cs typeface="Arial" pitchFamily="34" charset="0"/>
              </a:defRPr>
            </a:lvl1pPr>
            <a:lvl3pPr>
              <a:spcBef>
                <a:spcPts val="600"/>
              </a:spcBef>
              <a:defRPr sz="1800"/>
            </a:lvl3pPr>
            <a:lvl4pPr>
              <a:spcBef>
                <a:spcPts val="600"/>
              </a:spcBef>
              <a:defRPr sz="1800"/>
            </a:lvl4pPr>
            <a:lvl5pPr>
              <a:spcBef>
                <a:spcPts val="600"/>
              </a:spcBef>
              <a:defRPr sz="1800"/>
            </a:lvl5p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Tree>
    <p:extLst>
      <p:ext uri="{BB962C8B-B14F-4D97-AF65-F5344CB8AC3E}">
        <p14:creationId xmlns:p14="http://schemas.microsoft.com/office/powerpoint/2010/main" val="3960536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Freeform 3"/>
          <p:cNvSpPr/>
          <p:nvPr/>
        </p:nvSpPr>
        <p:spPr>
          <a:xfrm>
            <a:off x="-1588" y="-1588"/>
            <a:ext cx="9145588" cy="6859588"/>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5" name="Right Triangle 4"/>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lvl="0"/>
            <a:r>
              <a:rPr lang="en-US" dirty="0"/>
              <a:t>Click to edit Master title style</a:t>
            </a:r>
          </a:p>
        </p:txBody>
      </p:sp>
      <p:sp>
        <p:nvSpPr>
          <p:cNvPr id="3" name="Text Placeholder 2"/>
          <p:cNvSpPr>
            <a:spLocks noGrp="1"/>
          </p:cNvSpPr>
          <p:nvPr>
            <p:ph type="body" idx="1"/>
          </p:nvPr>
        </p:nvSpPr>
        <p:spPr>
          <a:xfrm rot="19140000">
            <a:off x="1216152" y="2468304"/>
            <a:ext cx="6510528" cy="329184"/>
          </a:xfrm>
        </p:spPr>
        <p:txBody>
          <a:bodyPr>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Date Placeholder 3"/>
          <p:cNvSpPr>
            <a:spLocks noGrp="1"/>
          </p:cNvSpPr>
          <p:nvPr>
            <p:ph type="dt" sz="half" idx="10"/>
          </p:nvPr>
        </p:nvSpPr>
        <p:spPr>
          <a:xfrm>
            <a:off x="0" y="6508750"/>
            <a:ext cx="1096963" cy="201613"/>
          </a:xfrm>
          <a:prstGeom prst="rect">
            <a:avLst/>
          </a:prstGeom>
        </p:spPr>
        <p:txBody>
          <a:bodyPr/>
          <a:lstStyle>
            <a:lvl1pPr>
              <a:defRPr/>
            </a:lvl1pPr>
          </a:lstStyle>
          <a:p>
            <a:pPr>
              <a:defRPr/>
            </a:pPr>
            <a:fld id="{06012E84-D1E7-4A12-93EA-CFFFE4F3A28F}" type="datetimeFigureOut">
              <a:rPr lang="en-IN"/>
              <a:pPr>
                <a:defRPr/>
              </a:pPr>
              <a:t>26-08-2025</a:t>
            </a:fld>
            <a:endParaRPr lang="en-IN"/>
          </a:p>
        </p:txBody>
      </p:sp>
      <p:sp>
        <p:nvSpPr>
          <p:cNvPr id="7" name="Footer Placeholder 4"/>
          <p:cNvSpPr>
            <a:spLocks noGrp="1"/>
          </p:cNvSpPr>
          <p:nvPr>
            <p:ph type="ftr" sz="quarter" idx="11"/>
          </p:nvPr>
        </p:nvSpPr>
        <p:spPr>
          <a:xfrm>
            <a:off x="3571875" y="6370638"/>
            <a:ext cx="4724400" cy="274637"/>
          </a:xfrm>
          <a:prstGeom prst="rect">
            <a:avLst/>
          </a:prstGeom>
        </p:spPr>
        <p:txBody>
          <a:bodyPr/>
          <a:lstStyle>
            <a:lvl1pPr>
              <a:defRPr/>
            </a:lvl1pPr>
          </a:lstStyle>
          <a:p>
            <a:pPr>
              <a:defRPr/>
            </a:pPr>
            <a:endParaRPr lang="en-IN" dirty="0"/>
          </a:p>
        </p:txBody>
      </p:sp>
      <p:sp>
        <p:nvSpPr>
          <p:cNvPr id="8" name="Slide Number Placeholder 5"/>
          <p:cNvSpPr>
            <a:spLocks noGrp="1"/>
          </p:cNvSpPr>
          <p:nvPr>
            <p:ph type="sldNum" sz="quarter" idx="12"/>
          </p:nvPr>
        </p:nvSpPr>
        <p:spPr>
          <a:xfrm>
            <a:off x="8401050" y="6256338"/>
            <a:ext cx="503238" cy="503237"/>
          </a:xfrm>
          <a:prstGeom prst="ellipse">
            <a:avLst/>
          </a:prstGeom>
        </p:spPr>
        <p:txBody>
          <a:bodyPr/>
          <a:lstStyle>
            <a:lvl1pPr>
              <a:defRPr smtClean="0"/>
            </a:lvl1pPr>
          </a:lstStyle>
          <a:p>
            <a:pPr>
              <a:defRPr/>
            </a:pPr>
            <a:fld id="{C505FD15-26E1-47DB-9254-319952C8A736}" type="slidenum">
              <a:rPr lang="en-IN" altLang="en-US"/>
              <a:pPr>
                <a:defRPr/>
              </a:pPr>
              <a:t>‹#›</a:t>
            </a:fld>
            <a:endParaRPr lang="en-IN" altLang="en-US"/>
          </a:p>
        </p:txBody>
      </p:sp>
    </p:spTree>
    <p:extLst>
      <p:ext uri="{BB962C8B-B14F-4D97-AF65-F5344CB8AC3E}">
        <p14:creationId xmlns:p14="http://schemas.microsoft.com/office/powerpoint/2010/main" val="1570719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p:nvPr>
        </p:nvSpPr>
        <p:spPr/>
        <p:txBody>
          <a:bodyPr/>
          <a:lstStyle/>
          <a:p>
            <a:r>
              <a:rPr lang="en-US"/>
              <a:t>Click to edit Master title style</a:t>
            </a:r>
          </a:p>
        </p:txBody>
      </p:sp>
      <p:sp>
        <p:nvSpPr>
          <p:cNvPr id="5" name="Date Placeholder 3"/>
          <p:cNvSpPr>
            <a:spLocks noGrp="1"/>
          </p:cNvSpPr>
          <p:nvPr>
            <p:ph type="dt" sz="half" idx="10"/>
          </p:nvPr>
        </p:nvSpPr>
        <p:spPr>
          <a:xfrm>
            <a:off x="0" y="6508750"/>
            <a:ext cx="1096963" cy="201613"/>
          </a:xfrm>
          <a:prstGeom prst="rect">
            <a:avLst/>
          </a:prstGeom>
        </p:spPr>
        <p:txBody>
          <a:bodyPr/>
          <a:lstStyle>
            <a:lvl1pPr>
              <a:defRPr/>
            </a:lvl1pPr>
          </a:lstStyle>
          <a:p>
            <a:pPr>
              <a:defRPr/>
            </a:pPr>
            <a:fld id="{10D98F73-3980-4C5C-8E8A-9D7A681611DA}" type="datetimeFigureOut">
              <a:rPr lang="en-IN"/>
              <a:pPr>
                <a:defRPr/>
              </a:pPr>
              <a:t>26-08-2025</a:t>
            </a:fld>
            <a:endParaRPr lang="en-IN" dirty="0"/>
          </a:p>
        </p:txBody>
      </p:sp>
      <p:sp>
        <p:nvSpPr>
          <p:cNvPr id="6" name="Footer Placeholder 4"/>
          <p:cNvSpPr>
            <a:spLocks noGrp="1"/>
          </p:cNvSpPr>
          <p:nvPr>
            <p:ph type="ftr" sz="quarter" idx="11"/>
          </p:nvPr>
        </p:nvSpPr>
        <p:spPr>
          <a:xfrm>
            <a:off x="3571875" y="6370638"/>
            <a:ext cx="4724400" cy="274637"/>
          </a:xfrm>
          <a:prstGeom prst="rect">
            <a:avLst/>
          </a:prstGeom>
        </p:spPr>
        <p:txBody>
          <a:bodyPr/>
          <a:lstStyle>
            <a:lvl1pPr>
              <a:defRPr/>
            </a:lvl1pPr>
          </a:lstStyle>
          <a:p>
            <a:pPr>
              <a:defRPr/>
            </a:pPr>
            <a:endParaRPr lang="en-IN"/>
          </a:p>
        </p:txBody>
      </p:sp>
      <p:sp>
        <p:nvSpPr>
          <p:cNvPr id="7" name="Slide Number Placeholder 5"/>
          <p:cNvSpPr>
            <a:spLocks noGrp="1"/>
          </p:cNvSpPr>
          <p:nvPr>
            <p:ph type="sldNum" sz="quarter" idx="12"/>
          </p:nvPr>
        </p:nvSpPr>
        <p:spPr>
          <a:xfrm>
            <a:off x="8401050" y="6256338"/>
            <a:ext cx="503238" cy="503237"/>
          </a:xfrm>
          <a:prstGeom prst="ellipse">
            <a:avLst/>
          </a:prstGeom>
        </p:spPr>
        <p:txBody>
          <a:bodyPr/>
          <a:lstStyle>
            <a:lvl1pPr>
              <a:defRPr smtClean="0"/>
            </a:lvl1pPr>
          </a:lstStyle>
          <a:p>
            <a:pPr>
              <a:defRPr/>
            </a:pPr>
            <a:fld id="{832E4613-9FCC-4DDC-8622-2FC5A85D82B0}" type="slidenum">
              <a:rPr lang="en-IN" altLang="en-US"/>
              <a:pPr>
                <a:defRPr/>
              </a:pPr>
              <a:t>‹#›</a:t>
            </a:fld>
            <a:endParaRPr lang="en-IN" altLang="en-US"/>
          </a:p>
        </p:txBody>
      </p:sp>
    </p:spTree>
    <p:extLst>
      <p:ext uri="{BB962C8B-B14F-4D97-AF65-F5344CB8AC3E}">
        <p14:creationId xmlns:p14="http://schemas.microsoft.com/office/powerpoint/2010/main" val="716536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a:xfrm>
            <a:off x="0" y="6508750"/>
            <a:ext cx="1096963" cy="201613"/>
          </a:xfrm>
          <a:prstGeom prst="rect">
            <a:avLst/>
          </a:prstGeom>
        </p:spPr>
        <p:txBody>
          <a:bodyPr/>
          <a:lstStyle>
            <a:lvl1pPr>
              <a:defRPr/>
            </a:lvl1pPr>
          </a:lstStyle>
          <a:p>
            <a:pPr>
              <a:defRPr/>
            </a:pPr>
            <a:fld id="{51ED52D1-D9F1-4C5F-A4BE-421914C94030}" type="datetimeFigureOut">
              <a:rPr lang="en-IN"/>
              <a:pPr>
                <a:defRPr/>
              </a:pPr>
              <a:t>26-08-2025</a:t>
            </a:fld>
            <a:endParaRPr lang="en-IN"/>
          </a:p>
        </p:txBody>
      </p:sp>
      <p:sp>
        <p:nvSpPr>
          <p:cNvPr id="8" name="Footer Placeholder 4"/>
          <p:cNvSpPr>
            <a:spLocks noGrp="1"/>
          </p:cNvSpPr>
          <p:nvPr>
            <p:ph type="ftr" sz="quarter" idx="11"/>
          </p:nvPr>
        </p:nvSpPr>
        <p:spPr>
          <a:xfrm>
            <a:off x="3571875" y="6370638"/>
            <a:ext cx="4724400" cy="274637"/>
          </a:xfrm>
          <a:prstGeom prst="rect">
            <a:avLst/>
          </a:prstGeom>
        </p:spPr>
        <p:txBody>
          <a:bodyPr/>
          <a:lstStyle>
            <a:lvl1pPr>
              <a:defRPr/>
            </a:lvl1pPr>
          </a:lstStyle>
          <a:p>
            <a:pPr>
              <a:defRPr/>
            </a:pPr>
            <a:endParaRPr lang="en-IN"/>
          </a:p>
        </p:txBody>
      </p:sp>
      <p:sp>
        <p:nvSpPr>
          <p:cNvPr id="9" name="Slide Number Placeholder 5"/>
          <p:cNvSpPr>
            <a:spLocks noGrp="1"/>
          </p:cNvSpPr>
          <p:nvPr>
            <p:ph type="sldNum" sz="quarter" idx="12"/>
          </p:nvPr>
        </p:nvSpPr>
        <p:spPr>
          <a:xfrm>
            <a:off x="8401050" y="6256338"/>
            <a:ext cx="503238" cy="503237"/>
          </a:xfrm>
          <a:prstGeom prst="ellipse">
            <a:avLst/>
          </a:prstGeom>
        </p:spPr>
        <p:txBody>
          <a:bodyPr/>
          <a:lstStyle>
            <a:lvl1pPr>
              <a:defRPr smtClean="0"/>
            </a:lvl1pPr>
          </a:lstStyle>
          <a:p>
            <a:pPr>
              <a:defRPr/>
            </a:pPr>
            <a:fld id="{6D066D6F-1C04-4AD1-BF4C-5576462F97E2}" type="slidenum">
              <a:rPr lang="en-IN" altLang="en-US"/>
              <a:pPr>
                <a:defRPr/>
              </a:pPr>
              <a:t>‹#›</a:t>
            </a:fld>
            <a:endParaRPr lang="en-IN" altLang="en-US"/>
          </a:p>
        </p:txBody>
      </p:sp>
    </p:spTree>
    <p:extLst>
      <p:ext uri="{BB962C8B-B14F-4D97-AF65-F5344CB8AC3E}">
        <p14:creationId xmlns:p14="http://schemas.microsoft.com/office/powerpoint/2010/main" val="1204026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a:xfrm>
            <a:off x="0" y="6508750"/>
            <a:ext cx="1096963" cy="201613"/>
          </a:xfrm>
          <a:prstGeom prst="rect">
            <a:avLst/>
          </a:prstGeom>
        </p:spPr>
        <p:txBody>
          <a:bodyPr/>
          <a:lstStyle>
            <a:lvl1pPr>
              <a:defRPr/>
            </a:lvl1pPr>
          </a:lstStyle>
          <a:p>
            <a:pPr>
              <a:defRPr/>
            </a:pPr>
            <a:fld id="{EEA97D74-7C36-4EEC-8B84-49318490E646}" type="datetimeFigureOut">
              <a:rPr lang="en-IN"/>
              <a:pPr>
                <a:defRPr/>
              </a:pPr>
              <a:t>26-08-2025</a:t>
            </a:fld>
            <a:endParaRPr lang="en-IN"/>
          </a:p>
        </p:txBody>
      </p:sp>
      <p:sp>
        <p:nvSpPr>
          <p:cNvPr id="4" name="Footer Placeholder 4"/>
          <p:cNvSpPr>
            <a:spLocks noGrp="1"/>
          </p:cNvSpPr>
          <p:nvPr>
            <p:ph type="ftr" sz="quarter" idx="11"/>
          </p:nvPr>
        </p:nvSpPr>
        <p:spPr>
          <a:xfrm>
            <a:off x="3571875" y="6370638"/>
            <a:ext cx="4724400" cy="274637"/>
          </a:xfrm>
          <a:prstGeom prst="rect">
            <a:avLst/>
          </a:prstGeom>
        </p:spPr>
        <p:txBody>
          <a:bodyPr/>
          <a:lstStyle>
            <a:lvl1pPr>
              <a:defRPr/>
            </a:lvl1pPr>
          </a:lstStyle>
          <a:p>
            <a:pPr>
              <a:defRPr/>
            </a:pPr>
            <a:endParaRPr lang="en-IN"/>
          </a:p>
        </p:txBody>
      </p:sp>
      <p:sp>
        <p:nvSpPr>
          <p:cNvPr id="5" name="Slide Number Placeholder 5"/>
          <p:cNvSpPr>
            <a:spLocks noGrp="1"/>
          </p:cNvSpPr>
          <p:nvPr>
            <p:ph type="sldNum" sz="quarter" idx="12"/>
          </p:nvPr>
        </p:nvSpPr>
        <p:spPr>
          <a:xfrm>
            <a:off x="8401050" y="6256338"/>
            <a:ext cx="503238" cy="503237"/>
          </a:xfrm>
          <a:prstGeom prst="ellipse">
            <a:avLst/>
          </a:prstGeom>
        </p:spPr>
        <p:txBody>
          <a:bodyPr/>
          <a:lstStyle>
            <a:lvl1pPr>
              <a:defRPr smtClean="0"/>
            </a:lvl1pPr>
          </a:lstStyle>
          <a:p>
            <a:pPr>
              <a:defRPr/>
            </a:pPr>
            <a:fld id="{C42EC9BA-DAB7-47F7-80FD-FC7A49284849}" type="slidenum">
              <a:rPr lang="en-IN" altLang="en-US"/>
              <a:pPr>
                <a:defRPr/>
              </a:pPr>
              <a:t>‹#›</a:t>
            </a:fld>
            <a:endParaRPr lang="en-IN" altLang="en-US"/>
          </a:p>
        </p:txBody>
      </p:sp>
    </p:spTree>
    <p:extLst>
      <p:ext uri="{BB962C8B-B14F-4D97-AF65-F5344CB8AC3E}">
        <p14:creationId xmlns:p14="http://schemas.microsoft.com/office/powerpoint/2010/main" val="1044111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0" y="6508750"/>
            <a:ext cx="1096963" cy="201613"/>
          </a:xfrm>
          <a:prstGeom prst="rect">
            <a:avLst/>
          </a:prstGeom>
        </p:spPr>
        <p:txBody>
          <a:bodyPr/>
          <a:lstStyle>
            <a:lvl1pPr>
              <a:defRPr/>
            </a:lvl1pPr>
          </a:lstStyle>
          <a:p>
            <a:pPr>
              <a:defRPr/>
            </a:pPr>
            <a:fld id="{A9FAD9D3-4540-41AC-8B28-3F7145035B2B}" type="datetimeFigureOut">
              <a:rPr lang="en-IN"/>
              <a:pPr>
                <a:defRPr/>
              </a:pPr>
              <a:t>26-08-2025</a:t>
            </a:fld>
            <a:endParaRPr lang="en-IN"/>
          </a:p>
        </p:txBody>
      </p:sp>
      <p:sp>
        <p:nvSpPr>
          <p:cNvPr id="3" name="Footer Placeholder 4"/>
          <p:cNvSpPr>
            <a:spLocks noGrp="1"/>
          </p:cNvSpPr>
          <p:nvPr>
            <p:ph type="ftr" sz="quarter" idx="11"/>
          </p:nvPr>
        </p:nvSpPr>
        <p:spPr>
          <a:xfrm>
            <a:off x="3571875" y="6370638"/>
            <a:ext cx="4724400" cy="274637"/>
          </a:xfrm>
          <a:prstGeom prst="rect">
            <a:avLst/>
          </a:prstGeom>
        </p:spPr>
        <p:txBody>
          <a:bodyPr/>
          <a:lstStyle>
            <a:lvl1pPr>
              <a:defRPr/>
            </a:lvl1pPr>
          </a:lstStyle>
          <a:p>
            <a:pPr>
              <a:defRPr/>
            </a:pPr>
            <a:endParaRPr lang="en-IN"/>
          </a:p>
        </p:txBody>
      </p:sp>
      <p:sp>
        <p:nvSpPr>
          <p:cNvPr id="4" name="Slide Number Placeholder 5"/>
          <p:cNvSpPr>
            <a:spLocks noGrp="1"/>
          </p:cNvSpPr>
          <p:nvPr>
            <p:ph type="sldNum" sz="quarter" idx="12"/>
          </p:nvPr>
        </p:nvSpPr>
        <p:spPr>
          <a:xfrm>
            <a:off x="8401050" y="6256338"/>
            <a:ext cx="503238" cy="503237"/>
          </a:xfrm>
          <a:prstGeom prst="ellipse">
            <a:avLst/>
          </a:prstGeom>
        </p:spPr>
        <p:txBody>
          <a:bodyPr/>
          <a:lstStyle>
            <a:lvl1pPr>
              <a:defRPr smtClean="0"/>
            </a:lvl1pPr>
          </a:lstStyle>
          <a:p>
            <a:pPr>
              <a:defRPr/>
            </a:pPr>
            <a:fld id="{9D909101-1ED0-4579-8872-0C3E1F8BF2C7}" type="slidenum">
              <a:rPr lang="en-IN" altLang="en-US"/>
              <a:pPr>
                <a:defRPr/>
              </a:pPr>
              <a:t>‹#›</a:t>
            </a:fld>
            <a:endParaRPr lang="en-IN" altLang="en-US"/>
          </a:p>
        </p:txBody>
      </p:sp>
    </p:spTree>
    <p:extLst>
      <p:ext uri="{BB962C8B-B14F-4D97-AF65-F5344CB8AC3E}">
        <p14:creationId xmlns:p14="http://schemas.microsoft.com/office/powerpoint/2010/main" val="27549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ight Triangle 4"/>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 name="Right Triangle 5"/>
          <p:cNvSpPr/>
          <p:nvPr/>
        </p:nvSpPr>
        <p:spPr>
          <a:xfrm rot="5400000">
            <a:off x="433388" y="-433388"/>
            <a:ext cx="6858000" cy="7724775"/>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lvl="0"/>
            <a:r>
              <a:rPr lang="en-US"/>
              <a:t>Click to edit Master title style</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a:xfrm>
            <a:off x="0" y="6508750"/>
            <a:ext cx="1096963" cy="201613"/>
          </a:xfrm>
          <a:prstGeom prst="rect">
            <a:avLst/>
          </a:prstGeom>
        </p:spPr>
        <p:txBody>
          <a:bodyPr/>
          <a:lstStyle>
            <a:lvl1pPr>
              <a:defRPr/>
            </a:lvl1pPr>
          </a:lstStyle>
          <a:p>
            <a:pPr>
              <a:defRPr/>
            </a:pPr>
            <a:fld id="{AEA92388-66E5-4161-9D92-20D1A36F7C8E}" type="datetimeFigureOut">
              <a:rPr lang="en-IN"/>
              <a:pPr>
                <a:defRPr/>
              </a:pPr>
              <a:t>26-08-2025</a:t>
            </a:fld>
            <a:endParaRPr lang="en-IN"/>
          </a:p>
        </p:txBody>
      </p:sp>
      <p:sp>
        <p:nvSpPr>
          <p:cNvPr id="8" name="Footer Placeholder 5"/>
          <p:cNvSpPr>
            <a:spLocks noGrp="1"/>
          </p:cNvSpPr>
          <p:nvPr>
            <p:ph type="ftr" sz="quarter" idx="11"/>
          </p:nvPr>
        </p:nvSpPr>
        <p:spPr>
          <a:xfrm>
            <a:off x="3571875" y="6370638"/>
            <a:ext cx="4724400" cy="274637"/>
          </a:xfrm>
          <a:prstGeom prst="rect">
            <a:avLst/>
          </a:prstGeom>
        </p:spPr>
        <p:txBody>
          <a:bodyPr/>
          <a:lstStyle>
            <a:lvl1pPr>
              <a:defRPr>
                <a:solidFill>
                  <a:schemeClr val="tx2"/>
                </a:solidFill>
              </a:defRPr>
            </a:lvl1pPr>
          </a:lstStyle>
          <a:p>
            <a:pPr>
              <a:defRPr/>
            </a:pPr>
            <a:endParaRPr lang="en-IN"/>
          </a:p>
        </p:txBody>
      </p:sp>
      <p:sp>
        <p:nvSpPr>
          <p:cNvPr id="9" name="Slide Number Placeholder 6"/>
          <p:cNvSpPr>
            <a:spLocks noGrp="1"/>
          </p:cNvSpPr>
          <p:nvPr>
            <p:ph type="sldNum" sz="quarter" idx="12"/>
          </p:nvPr>
        </p:nvSpPr>
        <p:spPr>
          <a:xfrm>
            <a:off x="8401050" y="6256338"/>
            <a:ext cx="503238" cy="503237"/>
          </a:xfrm>
          <a:prstGeom prst="ellipse">
            <a:avLst/>
          </a:prstGeom>
          <a:ln>
            <a:solidFill>
              <a:schemeClr val="tx2"/>
            </a:solidFill>
          </a:ln>
        </p:spPr>
        <p:txBody>
          <a:bodyPr/>
          <a:lstStyle>
            <a:lvl1pPr>
              <a:defRPr smtClean="0">
                <a:solidFill>
                  <a:schemeClr val="tx2"/>
                </a:solidFill>
              </a:defRPr>
            </a:lvl1pPr>
          </a:lstStyle>
          <a:p>
            <a:pPr>
              <a:defRPr/>
            </a:pPr>
            <a:fld id="{0BF9ACA0-3268-42FE-A2A9-372BE22FCBA4}" type="slidenum">
              <a:rPr lang="en-IN" altLang="en-US"/>
              <a:pPr>
                <a:defRPr/>
              </a:pPr>
              <a:t>‹#›</a:t>
            </a:fld>
            <a:endParaRPr lang="en-IN" altLang="en-US"/>
          </a:p>
        </p:txBody>
      </p:sp>
    </p:spTree>
    <p:extLst>
      <p:ext uri="{BB962C8B-B14F-4D97-AF65-F5344CB8AC3E}">
        <p14:creationId xmlns:p14="http://schemas.microsoft.com/office/powerpoint/2010/main" val="2827046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ight Triangle 4"/>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 name="Freeform 5"/>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rtlCol="0" anchor="ctr">
            <a:normAutofit/>
          </a:bodyPr>
          <a:lstStyle>
            <a:lvl1pPr algn="r">
              <a:defRPr/>
            </a:lvl1pPr>
          </a:lstStyle>
          <a:p>
            <a:pPr lvl="0"/>
            <a:r>
              <a:rPr lang="en-US" noProof="0"/>
              <a:t>Click icon to add picture</a:t>
            </a:r>
            <a:endParaRPr lang="en-US" noProof="0" dirty="0"/>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5"/>
          </p:nvPr>
        </p:nvSpPr>
        <p:spPr>
          <a:xfrm>
            <a:off x="0" y="6508750"/>
            <a:ext cx="1096963" cy="201613"/>
          </a:xfrm>
          <a:prstGeom prst="rect">
            <a:avLst/>
          </a:prstGeom>
        </p:spPr>
        <p:txBody>
          <a:bodyPr/>
          <a:lstStyle>
            <a:lvl1pPr>
              <a:defRPr/>
            </a:lvl1pPr>
          </a:lstStyle>
          <a:p>
            <a:pPr>
              <a:defRPr/>
            </a:pPr>
            <a:fld id="{7D892D96-CAB4-4CE3-BF45-B6B60E593717}" type="datetimeFigureOut">
              <a:rPr lang="en-IN"/>
              <a:pPr>
                <a:defRPr/>
              </a:pPr>
              <a:t>26-08-2025</a:t>
            </a:fld>
            <a:endParaRPr lang="en-IN"/>
          </a:p>
        </p:txBody>
      </p:sp>
      <p:sp>
        <p:nvSpPr>
          <p:cNvPr id="8" name="Footer Placeholder 5"/>
          <p:cNvSpPr>
            <a:spLocks noGrp="1"/>
          </p:cNvSpPr>
          <p:nvPr>
            <p:ph type="ftr" sz="quarter" idx="16"/>
          </p:nvPr>
        </p:nvSpPr>
        <p:spPr>
          <a:xfrm>
            <a:off x="3571875" y="6370638"/>
            <a:ext cx="4724400" cy="274637"/>
          </a:xfrm>
          <a:prstGeom prst="rect">
            <a:avLst/>
          </a:prstGeom>
        </p:spPr>
        <p:txBody>
          <a:bodyPr/>
          <a:lstStyle>
            <a:lvl1pPr>
              <a:defRPr/>
            </a:lvl1pPr>
          </a:lstStyle>
          <a:p>
            <a:pPr>
              <a:defRPr/>
            </a:pPr>
            <a:endParaRPr lang="en-IN"/>
          </a:p>
        </p:txBody>
      </p:sp>
      <p:sp>
        <p:nvSpPr>
          <p:cNvPr id="9" name="Slide Number Placeholder 6"/>
          <p:cNvSpPr>
            <a:spLocks noGrp="1"/>
          </p:cNvSpPr>
          <p:nvPr>
            <p:ph type="sldNum" sz="quarter" idx="17"/>
          </p:nvPr>
        </p:nvSpPr>
        <p:spPr>
          <a:xfrm>
            <a:off x="8401050" y="6256338"/>
            <a:ext cx="503238" cy="503237"/>
          </a:xfrm>
          <a:prstGeom prst="ellipse">
            <a:avLst/>
          </a:prstGeom>
        </p:spPr>
        <p:txBody>
          <a:bodyPr/>
          <a:lstStyle>
            <a:lvl1pPr>
              <a:defRPr smtClean="0"/>
            </a:lvl1pPr>
          </a:lstStyle>
          <a:p>
            <a:pPr>
              <a:defRPr/>
            </a:pPr>
            <a:fld id="{3C1FB6BB-F4FB-4F47-852E-5F56F981096F}" type="slidenum">
              <a:rPr lang="en-IN" altLang="en-US"/>
              <a:pPr>
                <a:defRPr/>
              </a:pPr>
              <a:t>‹#›</a:t>
            </a:fld>
            <a:endParaRPr lang="en-IN" altLang="en-US"/>
          </a:p>
        </p:txBody>
      </p:sp>
    </p:spTree>
    <p:extLst>
      <p:ext uri="{BB962C8B-B14F-4D97-AF65-F5344CB8AC3E}">
        <p14:creationId xmlns:p14="http://schemas.microsoft.com/office/powerpoint/2010/main" val="7116026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6"/>
          <p:cNvSpPr/>
          <p:nvPr userDrawn="1"/>
        </p:nvSpPr>
        <p:spPr>
          <a:xfrm>
            <a:off x="-3175" y="6338888"/>
            <a:ext cx="3575050" cy="519112"/>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8" name="Freeform 7"/>
          <p:cNvSpPr/>
          <p:nvPr userDrawn="1"/>
        </p:nvSpPr>
        <p:spPr>
          <a:xfrm>
            <a:off x="0" y="6338888"/>
            <a:ext cx="9145588" cy="519112"/>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Title Placeholder 1"/>
          <p:cNvSpPr>
            <a:spLocks noGrp="1"/>
          </p:cNvSpPr>
          <p:nvPr>
            <p:ph type="title"/>
          </p:nvPr>
        </p:nvSpPr>
        <p:spPr>
          <a:xfrm>
            <a:off x="822325" y="365125"/>
            <a:ext cx="7521575" cy="549275"/>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029" name="Text Placeholder 2"/>
          <p:cNvSpPr>
            <a:spLocks noGrp="1"/>
          </p:cNvSpPr>
          <p:nvPr>
            <p:ph type="body" idx="1"/>
          </p:nvPr>
        </p:nvSpPr>
        <p:spPr bwMode="auto">
          <a:xfrm>
            <a:off x="822325" y="1100138"/>
            <a:ext cx="7521575" cy="357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
        <p:nvSpPr>
          <p:cNvPr id="1030" name="TextBox 2"/>
          <p:cNvSpPr txBox="1">
            <a:spLocks noChangeArrowheads="1"/>
          </p:cNvSpPr>
          <p:nvPr userDrawn="1"/>
        </p:nvSpPr>
        <p:spPr bwMode="auto">
          <a:xfrm>
            <a:off x="-3175" y="6429375"/>
            <a:ext cx="4391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GB" sz="1600"/>
              <a:t>@2023 Pham Van Huy and Trinh Hung Cuong</a:t>
            </a:r>
          </a:p>
        </p:txBody>
      </p:sp>
      <p:sp>
        <p:nvSpPr>
          <p:cNvPr id="1031" name="TextBox 9"/>
          <p:cNvSpPr txBox="1">
            <a:spLocks noChangeArrowheads="1"/>
          </p:cNvSpPr>
          <p:nvPr userDrawn="1"/>
        </p:nvSpPr>
        <p:spPr bwMode="auto">
          <a:xfrm>
            <a:off x="8683625" y="6429375"/>
            <a:ext cx="4476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just"/>
            <a:fld id="{B55B96AB-0A85-4835-B226-EECF36CA5E46}" type="slidenum">
              <a:rPr lang="en-GB" sz="1600"/>
              <a:pPr algn="just"/>
              <a:t>‹#›</a:t>
            </a:fld>
            <a:endParaRPr lang="en-GB" sz="1600"/>
          </a:p>
        </p:txBody>
      </p:sp>
      <p:pic>
        <p:nvPicPr>
          <p:cNvPr id="1032" name="Picture 12"/>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431088" y="55563"/>
            <a:ext cx="1662112"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73" r:id="rId1"/>
    <p:sldLayoutId id="2147483872"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Lst>
  <p:txStyles>
    <p:title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defRPr>
      </a:lvl2pPr>
      <a:lvl3pPr algn="l" rtl="0" eaLnBrk="0" fontAlgn="base" hangingPunct="0">
        <a:spcBef>
          <a:spcPct val="0"/>
        </a:spcBef>
        <a:spcAft>
          <a:spcPct val="0"/>
        </a:spcAft>
        <a:defRPr sz="2800">
          <a:solidFill>
            <a:schemeClr val="tx1"/>
          </a:solidFill>
          <a:latin typeface="Franklin Gothic Medium" panose="020B0603020102020204" pitchFamily="34" charset="0"/>
        </a:defRPr>
      </a:lvl3pPr>
      <a:lvl4pPr algn="l" rtl="0" eaLnBrk="0" fontAlgn="base" hangingPunct="0">
        <a:spcBef>
          <a:spcPct val="0"/>
        </a:spcBef>
        <a:spcAft>
          <a:spcPct val="0"/>
        </a:spcAft>
        <a:defRPr sz="2800">
          <a:solidFill>
            <a:schemeClr val="tx1"/>
          </a:solidFill>
          <a:latin typeface="Franklin Gothic Medium" panose="020B0603020102020204" pitchFamily="34" charset="0"/>
        </a:defRPr>
      </a:lvl4pPr>
      <a:lvl5pPr algn="l" rtl="0" eaLnBrk="0" fontAlgn="base" hangingPunct="0">
        <a:spcBef>
          <a:spcPct val="0"/>
        </a:spcBef>
        <a:spcAft>
          <a:spcPct val="0"/>
        </a:spcAft>
        <a:defRPr sz="2800">
          <a:solidFill>
            <a:schemeClr val="tx1"/>
          </a:solidFill>
          <a:latin typeface="Franklin Gothic Medium" panose="020B0603020102020204" pitchFamily="34" charset="0"/>
        </a:defRPr>
      </a:lvl5pPr>
      <a:lvl6pPr marL="457200" algn="l" rtl="0" fontAlgn="base">
        <a:spcBef>
          <a:spcPct val="0"/>
        </a:spcBef>
        <a:spcAft>
          <a:spcPct val="0"/>
        </a:spcAft>
        <a:defRPr sz="2800">
          <a:solidFill>
            <a:schemeClr val="tx1"/>
          </a:solidFill>
          <a:latin typeface="Franklin Gothic Medium" panose="020B0603020102020204" pitchFamily="34" charset="0"/>
        </a:defRPr>
      </a:lvl6pPr>
      <a:lvl7pPr marL="914400" algn="l" rtl="0" fontAlgn="base">
        <a:spcBef>
          <a:spcPct val="0"/>
        </a:spcBef>
        <a:spcAft>
          <a:spcPct val="0"/>
        </a:spcAft>
        <a:defRPr sz="2800">
          <a:solidFill>
            <a:schemeClr val="tx1"/>
          </a:solidFill>
          <a:latin typeface="Franklin Gothic Medium" panose="020B0603020102020204" pitchFamily="34" charset="0"/>
        </a:defRPr>
      </a:lvl7pPr>
      <a:lvl8pPr marL="1371600" algn="l" rtl="0" fontAlgn="base">
        <a:spcBef>
          <a:spcPct val="0"/>
        </a:spcBef>
        <a:spcAft>
          <a:spcPct val="0"/>
        </a:spcAft>
        <a:defRPr sz="2800">
          <a:solidFill>
            <a:schemeClr val="tx1"/>
          </a:solidFill>
          <a:latin typeface="Franklin Gothic Medium" panose="020B0603020102020204" pitchFamily="34" charset="0"/>
        </a:defRPr>
      </a:lvl8pPr>
      <a:lvl9pPr marL="1828800" algn="l" rtl="0" fontAlgn="base">
        <a:spcBef>
          <a:spcPct val="0"/>
        </a:spcBef>
        <a:spcAft>
          <a:spcPct val="0"/>
        </a:spcAft>
        <a:defRPr sz="2800">
          <a:solidFill>
            <a:schemeClr val="tx1"/>
          </a:solidFill>
          <a:latin typeface="Franklin Gothic Medium" panose="020B0603020102020204" pitchFamily="34" charset="0"/>
        </a:defRPr>
      </a:lvl9pPr>
    </p:titleStyle>
    <p:bodyStyle>
      <a:lvl1pPr marL="342900" indent="-342900" algn="l" rtl="0" eaLnBrk="0" fontAlgn="base" hangingPunct="0">
        <a:spcBef>
          <a:spcPts val="800"/>
        </a:spcBef>
        <a:spcAft>
          <a:spcPct val="0"/>
        </a:spcAft>
        <a:buFont typeface="Arial" charset="0"/>
        <a:defRPr sz="1600" b="1" kern="1200">
          <a:solidFill>
            <a:schemeClr val="tx1"/>
          </a:solidFill>
          <a:latin typeface="+mn-lt"/>
          <a:ea typeface="+mn-ea"/>
          <a:cs typeface="+mn-cs"/>
        </a:defRPr>
      </a:lvl1pPr>
      <a:lvl2pPr marL="173038" indent="-173038" algn="l" rtl="0" eaLnBrk="0" fontAlgn="base" hangingPunct="0">
        <a:spcBef>
          <a:spcPts val="300"/>
        </a:spcBef>
        <a:spcAft>
          <a:spcPct val="0"/>
        </a:spcAft>
        <a:buClr>
          <a:schemeClr val="accent2"/>
        </a:buClr>
        <a:buFont typeface="Wingdings" pitchFamily="2" charset="2"/>
        <a:buChar char="§"/>
        <a:defRPr sz="1600" kern="1200">
          <a:solidFill>
            <a:schemeClr val="tx1"/>
          </a:solidFill>
          <a:latin typeface="+mn-lt"/>
          <a:ea typeface="+mn-ea"/>
          <a:cs typeface="+mn-cs"/>
        </a:defRPr>
      </a:lvl2pPr>
      <a:lvl3pPr marL="401638" indent="-163513" algn="l" rtl="0" eaLnBrk="0" fontAlgn="base" hangingPunct="0">
        <a:spcBef>
          <a:spcPts val="300"/>
        </a:spcBef>
        <a:spcAft>
          <a:spcPct val="0"/>
        </a:spcAft>
        <a:buClr>
          <a:schemeClr val="accent2"/>
        </a:buClr>
        <a:buFont typeface="Wingdings" pitchFamily="2" charset="2"/>
        <a:buChar char="§"/>
        <a:defRPr sz="1600" kern="1200">
          <a:solidFill>
            <a:schemeClr val="tx1"/>
          </a:solidFill>
          <a:latin typeface="+mn-lt"/>
          <a:ea typeface="+mn-ea"/>
          <a:cs typeface="+mn-cs"/>
        </a:defRPr>
      </a:lvl3pPr>
      <a:lvl4pPr marL="630238" indent="-163513" algn="l" rtl="0" eaLnBrk="0" fontAlgn="base" hangingPunct="0">
        <a:spcBef>
          <a:spcPts val="300"/>
        </a:spcBef>
        <a:spcAft>
          <a:spcPct val="0"/>
        </a:spcAft>
        <a:buClr>
          <a:schemeClr val="accent2"/>
        </a:buClr>
        <a:buFont typeface="Wingdings" pitchFamily="2" charset="2"/>
        <a:buChar char="§"/>
        <a:defRPr sz="1600" kern="1200">
          <a:solidFill>
            <a:schemeClr val="tx1"/>
          </a:solidFill>
          <a:latin typeface="+mn-lt"/>
          <a:ea typeface="+mn-ea"/>
          <a:cs typeface="+mn-cs"/>
        </a:defRPr>
      </a:lvl4pPr>
      <a:lvl5pPr marL="858838" indent="-173038" algn="l" rtl="0" eaLnBrk="0" fontAlgn="base" hangingPunct="0">
        <a:spcBef>
          <a:spcPts val="300"/>
        </a:spcBef>
        <a:spcAft>
          <a:spcPct val="0"/>
        </a:spcAft>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0.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80.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en.wikipedia.org/wiki/File:AdditiveColor.svg" TargetMode="External"/><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hyperlink" Target="https://www.youtube.com/watch?v=KZ-mEddsYqo" TargetMode="Externa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30.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30.png"/><Relationship Id="rId1" Type="http://schemas.openxmlformats.org/officeDocument/2006/relationships/slideLayout" Target="../slideLayouts/slideLayout2.xml"/><Relationship Id="rId4" Type="http://schemas.openxmlformats.org/officeDocument/2006/relationships/image" Target="../media/image380.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39.tiff"/><Relationship Id="rId1" Type="http://schemas.openxmlformats.org/officeDocument/2006/relationships/slideLayout" Target="../slideLayouts/slideLayout2.xml"/><Relationship Id="rId4" Type="http://schemas.openxmlformats.org/officeDocument/2006/relationships/hyperlink" Target="https://stackoverflow.com/questions/44554125/python-want-to-display-red-channel-only-in-opencv"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tiff"/><Relationship Id="rId7" Type="http://schemas.openxmlformats.org/officeDocument/2006/relationships/hyperlink" Target="https://www.johndcook.com/blog/2009/08/24/algorithms-convert-color-grayscale/" TargetMode="External"/><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6.tiff"/><Relationship Id="rId5" Type="http://schemas.openxmlformats.org/officeDocument/2006/relationships/image" Target="../media/image45.tiff"/><Relationship Id="rId4" Type="http://schemas.openxmlformats.org/officeDocument/2006/relationships/image" Target="../media/image44.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eb.stanford.edu/class/cs101/image-6-grayscale.html" TargetMode="Externa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www.youtube.com/watch?v=r1djX9htjFU"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geeksforgeeks.org/python-cmy-and-cmyk-color-models/" TargetMode="External"/><Relationship Id="rId2" Type="http://schemas.openxmlformats.org/officeDocument/2006/relationships/image" Target="../media/image52.tiff"/><Relationship Id="rId1" Type="http://schemas.openxmlformats.org/officeDocument/2006/relationships/slideLayout" Target="../slideLayouts/slideLayout2.xml"/><Relationship Id="rId4" Type="http://schemas.openxmlformats.org/officeDocument/2006/relationships/hyperlink" Target="https://www.w3schools.com/colors/colors_cmyk.asp"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www.geeksforgeeks.org/python-cmy-and-cmyk-color-models/" TargetMode="External"/><Relationship Id="rId2" Type="http://schemas.openxmlformats.org/officeDocument/2006/relationships/image" Target="../media/image510.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w3schools.com/colors/colors_cmyk.asp" TargetMode="External"/><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beachpainting.com/blog/color-hue-tint-tone-and-shade/" TargetMode="External"/><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eb.mst.edu/~rhall/web_design/color_mixing.html" TargetMode="External"/><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slideplayer.com/slide/5102224/"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www.geeksforgeeks.org/hsv-color-model-in-computer-graphics/"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colorpicker.me/#ff00aa"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geeksforgeeks.org/program-change-rgb-color-model-hsv-color-model/" TargetMode="External"/><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61.xml.rels><?xml version="1.0" encoding="UTF-8" standalone="yes"?>
<Relationships xmlns="http://schemas.openxmlformats.org/package/2006/relationships"><Relationship Id="rId3" Type="http://schemas.openxmlformats.org/officeDocument/2006/relationships/hyperlink" Target="http://en.wikipedia.org/wiki/Image:Hst_sts82.jp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4.jpeg"/><Relationship Id="rId4" Type="http://schemas.openxmlformats.org/officeDocument/2006/relationships/image" Target="../media/image63.jpeg"/></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jpeg"/><Relationship Id="rId4" Type="http://schemas.openxmlformats.org/officeDocument/2006/relationships/image" Target="../media/image75.jpeg"/></Relationships>
</file>

<file path=ppt/slides/_rels/slide6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4.jpeg"/></Relationships>
</file>

<file path=ppt/slides/_rels/slide7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www.tutorialspoint.com/dip/index.htm" TargetMode="External"/><Relationship Id="rId7" Type="http://schemas.openxmlformats.org/officeDocument/2006/relationships/hyperlink" Target="https://www.tutorialspoint.com/dip/grayscale_to_rgb_conversion.htm" TargetMode="External"/><Relationship Id="rId2" Type="http://schemas.openxmlformats.org/officeDocument/2006/relationships/hyperlink" Target="https://www.geeksforgeeks.org/digital-image-processing-basics/" TargetMode="External"/><Relationship Id="rId1" Type="http://schemas.openxmlformats.org/officeDocument/2006/relationships/slideLayout" Target="../slideLayouts/slideLayout2.xml"/><Relationship Id="rId6" Type="http://schemas.openxmlformats.org/officeDocument/2006/relationships/hyperlink" Target="https://www.tutorialspoint.com/dip/computer_vision_and_graphics.htm" TargetMode="External"/><Relationship Id="rId5" Type="http://schemas.openxmlformats.org/officeDocument/2006/relationships/hyperlink" Target="https://www.geeksforgeeks.org/difference-between-image-processing-and-computer-vision/" TargetMode="External"/><Relationship Id="rId4" Type="http://schemas.openxmlformats.org/officeDocument/2006/relationships/hyperlink" Target="https://www.linkedin.com/pulse/what-computer-vision-explanation-types-examples-neil-sahota-%E8%90%A8%E5%86%A0%E5%86%9B-/" TargetMode="External"/></Relationships>
</file>

<file path=ppt/slides/_rels/slide81.xml.rels><?xml version="1.0" encoding="UTF-8" standalone="yes"?>
<Relationships xmlns="http://schemas.openxmlformats.org/package/2006/relationships"><Relationship Id="rId2" Type="http://schemas.openxmlformats.org/officeDocument/2006/relationships/hyperlink" Target="https://web.stanford.edu/class/cs101/image-6-grayscale.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19140000">
            <a:off x="817563" y="1730375"/>
            <a:ext cx="5648325" cy="1204913"/>
          </a:xfrm>
        </p:spPr>
        <p:txBody>
          <a:bodyPr>
            <a:normAutofit/>
          </a:bodyPr>
          <a:lstStyle/>
          <a:p>
            <a:pPr eaLnBrk="1" hangingPunct="1">
              <a:defRPr/>
            </a:pPr>
            <a:r>
              <a:rPr lang="en-US" b="1" dirty="0"/>
              <a:t> </a:t>
            </a:r>
            <a:r>
              <a:rPr lang="en-US" sz="3600" b="1" dirty="0"/>
              <a:t>Introduction</a:t>
            </a:r>
            <a:br>
              <a:rPr lang="en-US" dirty="0"/>
            </a:br>
            <a:r>
              <a:rPr lang="en-US" sz="2400" dirty="0"/>
              <a:t>(Digital Image Processing)</a:t>
            </a:r>
            <a:endParaRPr lang="en-US" dirty="0"/>
          </a:p>
        </p:txBody>
      </p:sp>
      <p:sp>
        <p:nvSpPr>
          <p:cNvPr id="3" name="Subtitle 2"/>
          <p:cNvSpPr>
            <a:spLocks noGrp="1"/>
          </p:cNvSpPr>
          <p:nvPr>
            <p:ph type="subTitle" idx="1"/>
          </p:nvPr>
        </p:nvSpPr>
        <p:spPr>
          <a:xfrm>
            <a:off x="2511425" y="4589463"/>
            <a:ext cx="6511925" cy="2138362"/>
          </a:xfrm>
        </p:spPr>
        <p:txBody>
          <a:bodyPr>
            <a:noAutofit/>
          </a:bodyPr>
          <a:lstStyle/>
          <a:p>
            <a:pPr algn="r" eaLnBrk="1" hangingPunct="1">
              <a:buFont typeface="Arial" panose="020B0604020202020204" pitchFamily="34" charset="0"/>
              <a:buNone/>
              <a:defRPr/>
            </a:pPr>
            <a:endParaRPr sz="1800" b="1" cap="none" spc="0" dirty="0"/>
          </a:p>
          <a:p>
            <a:pPr algn="r" eaLnBrk="1" hangingPunct="1">
              <a:buFont typeface="Arial" panose="020B0604020202020204" pitchFamily="34" charset="0"/>
              <a:buNone/>
              <a:defRPr/>
            </a:pPr>
            <a:r>
              <a:rPr sz="1800" cap="none" spc="0" dirty="0"/>
              <a:t>Faculty of Information Technology</a:t>
            </a:r>
            <a:br>
              <a:rPr sz="1800" cap="none" spc="0" dirty="0"/>
            </a:br>
            <a:r>
              <a:rPr sz="1800" cap="none" spc="0" dirty="0"/>
              <a:t>Ton </a:t>
            </a:r>
            <a:r>
              <a:rPr sz="1800" cap="none" spc="0" dirty="0" err="1"/>
              <a:t>Duc</a:t>
            </a:r>
            <a:r>
              <a:rPr sz="1800" cap="none" spc="0" dirty="0"/>
              <a:t> </a:t>
            </a:r>
            <a:r>
              <a:rPr sz="1800" cap="none" spc="0" dirty="0" err="1"/>
              <a:t>Thang</a:t>
            </a:r>
            <a:r>
              <a:rPr sz="1800" cap="none" spc="0" dirty="0"/>
              <a:t> University</a:t>
            </a:r>
          </a:p>
          <a:p>
            <a:pPr algn="r" eaLnBrk="1" hangingPunct="1">
              <a:buFont typeface="Arial" panose="020B0604020202020204" pitchFamily="34" charset="0"/>
              <a:buNone/>
              <a:defRPr/>
            </a:pPr>
            <a:br>
              <a:rPr sz="1800" b="1" i="1" cap="none" spc="0" dirty="0"/>
            </a:br>
            <a:br>
              <a:rPr sz="1800" b="1" i="1" cap="none" spc="0" dirty="0"/>
            </a:br>
            <a:r>
              <a:rPr sz="1800" b="1" i="1" cap="none" spc="0" dirty="0"/>
              <a:t>August 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AutoShape 14"/>
          <p:cNvSpPr>
            <a:spLocks noChangeArrowheads="1"/>
          </p:cNvSpPr>
          <p:nvPr/>
        </p:nvSpPr>
        <p:spPr bwMode="auto">
          <a:xfrm>
            <a:off x="171450" y="4032250"/>
            <a:ext cx="8786813" cy="885825"/>
          </a:xfrm>
          <a:prstGeom prst="rightArrow">
            <a:avLst>
              <a:gd name="adj1" fmla="val 53046"/>
              <a:gd name="adj2" fmla="val 82937"/>
            </a:avLst>
          </a:prstGeom>
          <a:solidFill>
            <a:schemeClr val="accent1"/>
          </a:solidFill>
          <a:ln w="12700">
            <a:solidFill>
              <a:schemeClr val="tx1"/>
            </a:solidFill>
            <a:miter lim="800000"/>
            <a:headEnd/>
            <a:tailEnd/>
          </a:ln>
        </p:spPr>
        <p:txBody>
          <a:bodyPr wrap="none" anchor="ctr"/>
          <a:lstStyle/>
          <a:p>
            <a:pPr eaLnBrk="1" hangingPunct="1"/>
            <a:endParaRPr lang="en-GB" altLang="en-US"/>
          </a:p>
        </p:txBody>
      </p:sp>
      <p:sp>
        <p:nvSpPr>
          <p:cNvPr id="3" name="Title 2"/>
          <p:cNvSpPr>
            <a:spLocks noGrp="1"/>
          </p:cNvSpPr>
          <p:nvPr>
            <p:ph type="title"/>
          </p:nvPr>
        </p:nvSpPr>
        <p:spPr/>
        <p:txBody>
          <a:bodyPr/>
          <a:lstStyle/>
          <a:p>
            <a:r>
              <a:rPr lang="en-IE" dirty="0"/>
              <a:t>DIP – Related fields (</a:t>
            </a:r>
            <a:r>
              <a:rPr lang="en-IE" dirty="0" err="1"/>
              <a:t>ct</a:t>
            </a:r>
            <a:r>
              <a:rPr lang="en-IE" dirty="0"/>
              <a:t>)</a:t>
            </a:r>
            <a:endParaRPr lang="en-GB" dirty="0"/>
          </a:p>
        </p:txBody>
      </p:sp>
      <p:sp>
        <p:nvSpPr>
          <p:cNvPr id="19459" name="Rectangle 3"/>
          <p:cNvSpPr>
            <a:spLocks noGrp="1"/>
          </p:cNvSpPr>
          <p:nvPr>
            <p:ph idx="1"/>
          </p:nvPr>
        </p:nvSpPr>
        <p:spPr/>
        <p:txBody>
          <a:bodyPr/>
          <a:lstStyle/>
          <a:p>
            <a:r>
              <a:rPr lang="en-IE" altLang="en-US" dirty="0"/>
              <a:t>The continuum from Digital image processing to Computer vision can be broken up into low-, mid- and high-level processes</a:t>
            </a:r>
            <a:endParaRPr lang="en-US" altLang="en-US" dirty="0"/>
          </a:p>
        </p:txBody>
      </p:sp>
      <p:grpSp>
        <p:nvGrpSpPr>
          <p:cNvPr id="19460" name="Group 12"/>
          <p:cNvGrpSpPr>
            <a:grpSpLocks/>
          </p:cNvGrpSpPr>
          <p:nvPr/>
        </p:nvGrpSpPr>
        <p:grpSpPr bwMode="auto">
          <a:xfrm>
            <a:off x="471488" y="3203575"/>
            <a:ext cx="2587625" cy="2495550"/>
            <a:chOff x="252" y="1413"/>
            <a:chExt cx="1476" cy="1572"/>
          </a:xfrm>
        </p:grpSpPr>
        <p:sp>
          <p:nvSpPr>
            <p:cNvPr id="19468" name="Text Box 4"/>
            <p:cNvSpPr txBox="1">
              <a:spLocks noChangeArrowheads="1"/>
            </p:cNvSpPr>
            <p:nvPr/>
          </p:nvSpPr>
          <p:spPr bwMode="auto">
            <a:xfrm>
              <a:off x="252" y="1413"/>
              <a:ext cx="1476" cy="239"/>
            </a:xfrm>
            <a:prstGeom prst="rect">
              <a:avLst/>
            </a:prstGeom>
            <a:solidFill>
              <a:schemeClr val="bg1">
                <a:alpha val="70195"/>
              </a:schemeClr>
            </a:solidFill>
            <a:ln w="12700">
              <a:solidFill>
                <a:schemeClr val="tx1"/>
              </a:solidFill>
              <a:miter lim="800000"/>
              <a:headEnd/>
              <a:tailEnd/>
            </a:ln>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spcBef>
                  <a:spcPct val="50000"/>
                </a:spcBef>
              </a:pPr>
              <a:r>
                <a:rPr lang="en-IE" altLang="en-US" b="1"/>
                <a:t>Low Level Process</a:t>
              </a:r>
              <a:endParaRPr lang="en-US" altLang="en-US" b="1"/>
            </a:p>
          </p:txBody>
        </p:sp>
        <p:sp>
          <p:nvSpPr>
            <p:cNvPr id="19469" name="Text Box 7"/>
            <p:cNvSpPr txBox="1">
              <a:spLocks noChangeArrowheads="1"/>
            </p:cNvSpPr>
            <p:nvPr/>
          </p:nvSpPr>
          <p:spPr bwMode="auto">
            <a:xfrm>
              <a:off x="252" y="1648"/>
              <a:ext cx="1476" cy="1337"/>
            </a:xfrm>
            <a:prstGeom prst="rect">
              <a:avLst/>
            </a:prstGeom>
            <a:solidFill>
              <a:schemeClr val="bg1">
                <a:alpha val="70195"/>
              </a:schemeClr>
            </a:solidFill>
            <a:ln w="12700">
              <a:solidFill>
                <a:schemeClr val="tx1"/>
              </a:solidFill>
              <a:miter lim="800000"/>
              <a:headEnd/>
              <a:tailEnd/>
            </a:ln>
          </p:spPr>
          <p:txBody>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spcBef>
                  <a:spcPct val="50000"/>
                </a:spcBef>
              </a:pPr>
              <a:r>
                <a:rPr lang="en-IE" altLang="en-US" b="1" dirty="0"/>
                <a:t>Input:</a:t>
              </a:r>
              <a:r>
                <a:rPr lang="en-IE" altLang="en-US" dirty="0"/>
                <a:t> Image</a:t>
              </a:r>
              <a:br>
                <a:rPr lang="en-IE" altLang="en-US" dirty="0"/>
              </a:br>
              <a:r>
                <a:rPr lang="en-IE" altLang="en-US" b="1" dirty="0"/>
                <a:t>Output:</a:t>
              </a:r>
              <a:r>
                <a:rPr lang="en-IE" altLang="en-US" dirty="0"/>
                <a:t> Image</a:t>
              </a:r>
            </a:p>
            <a:p>
              <a:pPr eaLnBrk="1" hangingPunct="1">
                <a:spcBef>
                  <a:spcPct val="50000"/>
                </a:spcBef>
              </a:pPr>
              <a:endParaRPr lang="en-IE" altLang="en-US" dirty="0"/>
            </a:p>
            <a:p>
              <a:pPr eaLnBrk="1" hangingPunct="1">
                <a:spcBef>
                  <a:spcPct val="50000"/>
                </a:spcBef>
              </a:pPr>
              <a:r>
                <a:rPr lang="en-IE" altLang="en-US" b="1" dirty="0"/>
                <a:t>Examples:</a:t>
              </a:r>
              <a:r>
                <a:rPr lang="en-IE" altLang="en-US" dirty="0"/>
                <a:t> Noise removal, image sharpening, contrast</a:t>
              </a:r>
              <a:endParaRPr lang="en-US" altLang="en-US" dirty="0"/>
            </a:p>
          </p:txBody>
        </p:sp>
      </p:grpSp>
      <p:grpSp>
        <p:nvGrpSpPr>
          <p:cNvPr id="19461" name="Group 11"/>
          <p:cNvGrpSpPr>
            <a:grpSpLocks/>
          </p:cNvGrpSpPr>
          <p:nvPr/>
        </p:nvGrpSpPr>
        <p:grpSpPr bwMode="auto">
          <a:xfrm>
            <a:off x="3279775" y="3203575"/>
            <a:ext cx="2587625" cy="2495550"/>
            <a:chOff x="2142" y="1360"/>
            <a:chExt cx="1476" cy="1572"/>
          </a:xfrm>
        </p:grpSpPr>
        <p:sp>
          <p:nvSpPr>
            <p:cNvPr id="19466" name="Text Box 5"/>
            <p:cNvSpPr txBox="1">
              <a:spLocks noChangeArrowheads="1"/>
            </p:cNvSpPr>
            <p:nvPr/>
          </p:nvSpPr>
          <p:spPr bwMode="auto">
            <a:xfrm>
              <a:off x="2142" y="1360"/>
              <a:ext cx="1476" cy="239"/>
            </a:xfrm>
            <a:prstGeom prst="rect">
              <a:avLst/>
            </a:prstGeom>
            <a:solidFill>
              <a:schemeClr val="bg1">
                <a:alpha val="70195"/>
              </a:schemeClr>
            </a:solidFill>
            <a:ln w="12700">
              <a:solidFill>
                <a:schemeClr val="tx1"/>
              </a:solidFill>
              <a:miter lim="800000"/>
              <a:headEnd/>
              <a:tailEnd/>
            </a:ln>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spcBef>
                  <a:spcPct val="50000"/>
                </a:spcBef>
              </a:pPr>
              <a:r>
                <a:rPr lang="en-IE" altLang="en-US" b="1"/>
                <a:t>Mid Level Process</a:t>
              </a:r>
              <a:endParaRPr lang="en-US" altLang="en-US" b="1"/>
            </a:p>
          </p:txBody>
        </p:sp>
        <p:sp>
          <p:nvSpPr>
            <p:cNvPr id="19467" name="Text Box 9"/>
            <p:cNvSpPr txBox="1">
              <a:spLocks noChangeArrowheads="1"/>
            </p:cNvSpPr>
            <p:nvPr/>
          </p:nvSpPr>
          <p:spPr bwMode="auto">
            <a:xfrm>
              <a:off x="2142" y="1595"/>
              <a:ext cx="1476" cy="1337"/>
            </a:xfrm>
            <a:prstGeom prst="rect">
              <a:avLst/>
            </a:prstGeom>
            <a:solidFill>
              <a:schemeClr val="bg1">
                <a:alpha val="70195"/>
              </a:schemeClr>
            </a:solidFill>
            <a:ln w="12700">
              <a:solidFill>
                <a:schemeClr val="tx1"/>
              </a:solidFill>
              <a:miter lim="800000"/>
              <a:headEnd/>
              <a:tailEnd/>
            </a:ln>
          </p:spPr>
          <p:txBody>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spcBef>
                  <a:spcPct val="50000"/>
                </a:spcBef>
              </a:pPr>
              <a:r>
                <a:rPr lang="en-IE" altLang="en-US" b="1" dirty="0"/>
                <a:t>Input:</a:t>
              </a:r>
              <a:r>
                <a:rPr lang="en-IE" altLang="en-US" dirty="0"/>
                <a:t> Image </a:t>
              </a:r>
              <a:br>
                <a:rPr lang="en-IE" altLang="en-US" dirty="0"/>
              </a:br>
              <a:r>
                <a:rPr lang="en-IE" altLang="en-US" b="1" dirty="0"/>
                <a:t>Output:</a:t>
              </a:r>
              <a:r>
                <a:rPr lang="en-IE" altLang="en-US" dirty="0"/>
                <a:t> Attributes</a:t>
              </a:r>
            </a:p>
            <a:p>
              <a:pPr eaLnBrk="1" hangingPunct="1">
                <a:spcBef>
                  <a:spcPct val="50000"/>
                </a:spcBef>
              </a:pPr>
              <a:endParaRPr lang="en-IE" altLang="en-US" dirty="0"/>
            </a:p>
            <a:p>
              <a:pPr eaLnBrk="1" hangingPunct="1">
                <a:spcBef>
                  <a:spcPct val="50000"/>
                </a:spcBef>
              </a:pPr>
              <a:r>
                <a:rPr lang="en-IE" altLang="en-US" b="1" dirty="0"/>
                <a:t>Examples:</a:t>
              </a:r>
              <a:r>
                <a:rPr lang="en-IE" altLang="en-US" dirty="0"/>
                <a:t> Object recognition, segmentation</a:t>
              </a:r>
              <a:endParaRPr lang="en-US" altLang="en-US" dirty="0"/>
            </a:p>
          </p:txBody>
        </p:sp>
      </p:grpSp>
      <p:grpSp>
        <p:nvGrpSpPr>
          <p:cNvPr id="19462" name="Group 13"/>
          <p:cNvGrpSpPr>
            <a:grpSpLocks/>
          </p:cNvGrpSpPr>
          <p:nvPr/>
        </p:nvGrpSpPr>
        <p:grpSpPr bwMode="auto">
          <a:xfrm>
            <a:off x="6089650" y="3203575"/>
            <a:ext cx="2586038" cy="2495550"/>
            <a:chOff x="3719" y="1352"/>
            <a:chExt cx="1476" cy="1572"/>
          </a:xfrm>
        </p:grpSpPr>
        <p:sp>
          <p:nvSpPr>
            <p:cNvPr id="19464" name="Text Box 6"/>
            <p:cNvSpPr txBox="1">
              <a:spLocks noChangeArrowheads="1"/>
            </p:cNvSpPr>
            <p:nvPr/>
          </p:nvSpPr>
          <p:spPr bwMode="auto">
            <a:xfrm>
              <a:off x="3719" y="1352"/>
              <a:ext cx="1476" cy="239"/>
            </a:xfrm>
            <a:prstGeom prst="rect">
              <a:avLst/>
            </a:prstGeom>
            <a:solidFill>
              <a:schemeClr val="bg1">
                <a:alpha val="70195"/>
              </a:schemeClr>
            </a:solidFill>
            <a:ln w="12700">
              <a:solidFill>
                <a:schemeClr val="tx1"/>
              </a:solidFill>
              <a:miter lim="800000"/>
              <a:headEnd/>
              <a:tailEnd/>
            </a:ln>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spcBef>
                  <a:spcPct val="50000"/>
                </a:spcBef>
              </a:pPr>
              <a:r>
                <a:rPr lang="en-IE" altLang="en-US" b="1"/>
                <a:t>High Level Process</a:t>
              </a:r>
              <a:endParaRPr lang="en-US" altLang="en-US" b="1"/>
            </a:p>
          </p:txBody>
        </p:sp>
        <p:sp>
          <p:nvSpPr>
            <p:cNvPr id="19465" name="Text Box 10"/>
            <p:cNvSpPr txBox="1">
              <a:spLocks noChangeArrowheads="1"/>
            </p:cNvSpPr>
            <p:nvPr/>
          </p:nvSpPr>
          <p:spPr bwMode="auto">
            <a:xfrm>
              <a:off x="3719" y="1587"/>
              <a:ext cx="1476" cy="1337"/>
            </a:xfrm>
            <a:prstGeom prst="rect">
              <a:avLst/>
            </a:prstGeom>
            <a:solidFill>
              <a:schemeClr val="bg1">
                <a:alpha val="70195"/>
              </a:schemeClr>
            </a:solidFill>
            <a:ln w="12700">
              <a:solidFill>
                <a:schemeClr val="tx1"/>
              </a:solidFill>
              <a:miter lim="800000"/>
              <a:headEnd/>
              <a:tailEnd/>
            </a:ln>
          </p:spPr>
          <p:txBody>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spcBef>
                  <a:spcPct val="50000"/>
                </a:spcBef>
              </a:pPr>
              <a:r>
                <a:rPr lang="en-IE" altLang="en-US" b="1" dirty="0"/>
                <a:t>Input: </a:t>
              </a:r>
              <a:r>
                <a:rPr lang="en-IE" altLang="en-US" dirty="0"/>
                <a:t>Attributes </a:t>
              </a:r>
              <a:r>
                <a:rPr lang="en-IE" altLang="en-US" b="1" dirty="0"/>
                <a:t>Output:</a:t>
              </a:r>
              <a:r>
                <a:rPr lang="en-IE" altLang="en-US" dirty="0"/>
                <a:t> Understanding</a:t>
              </a:r>
            </a:p>
            <a:p>
              <a:pPr eaLnBrk="1" hangingPunct="1">
                <a:spcBef>
                  <a:spcPct val="50000"/>
                </a:spcBef>
              </a:pPr>
              <a:endParaRPr lang="en-IE" altLang="en-US" dirty="0"/>
            </a:p>
            <a:p>
              <a:pPr eaLnBrk="1" hangingPunct="1">
                <a:spcBef>
                  <a:spcPct val="50000"/>
                </a:spcBef>
              </a:pPr>
              <a:r>
                <a:rPr lang="en-IE" altLang="en-US" b="1" dirty="0"/>
                <a:t>Examples: </a:t>
              </a:r>
              <a:r>
                <a:rPr lang="en-IE" altLang="en-US" dirty="0"/>
                <a:t>Scene understanding, autonomous navigation</a:t>
              </a:r>
              <a:endParaRPr lang="en-US" altLang="en-US" dirty="0"/>
            </a:p>
          </p:txBody>
        </p:sp>
      </p:grpSp>
      <p:sp>
        <p:nvSpPr>
          <p:cNvPr id="19463" name="Line 15"/>
          <p:cNvSpPr>
            <a:spLocks noChangeShapeType="1"/>
          </p:cNvSpPr>
          <p:nvPr/>
        </p:nvSpPr>
        <p:spPr bwMode="auto">
          <a:xfrm>
            <a:off x="5972175" y="2860675"/>
            <a:ext cx="0" cy="3086100"/>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en-GB"/>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IE" dirty="0"/>
              <a:t>What is a Digital Image?</a:t>
            </a:r>
            <a:endParaRPr lang="en-US" dirty="0"/>
          </a:p>
        </p:txBody>
      </p:sp>
      <p:sp>
        <p:nvSpPr>
          <p:cNvPr id="21507" name="Rectangle 3"/>
          <p:cNvSpPr>
            <a:spLocks noGrp="1"/>
          </p:cNvSpPr>
          <p:nvPr>
            <p:ph idx="1"/>
          </p:nvPr>
        </p:nvSpPr>
        <p:spPr/>
        <p:txBody>
          <a:bodyPr/>
          <a:lstStyle/>
          <a:p>
            <a:r>
              <a:rPr lang="en-US" altLang="en-US"/>
              <a:t>A digital image is a representation of a two-dimensional image as a finite set of digital values, called picture elements or pixels</a:t>
            </a:r>
          </a:p>
        </p:txBody>
      </p:sp>
      <p:pic>
        <p:nvPicPr>
          <p:cNvPr id="21508" name="Picture 4"/>
          <p:cNvPicPr>
            <a:picLocks noChangeAspect="1" noChangeArrowheads="1"/>
          </p:cNvPicPr>
          <p:nvPr/>
        </p:nvPicPr>
        <p:blipFill>
          <a:blip r:embed="rId3">
            <a:extLst>
              <a:ext uri="{28A0092B-C50C-407E-A947-70E740481C1C}">
                <a14:useLocalDpi xmlns:a14="http://schemas.microsoft.com/office/drawing/2010/main" val="0"/>
              </a:ext>
            </a:extLst>
          </a:blip>
          <a:srcRect b="18875"/>
          <a:stretch>
            <a:fillRect/>
          </a:stretch>
        </p:blipFill>
        <p:spPr bwMode="auto">
          <a:xfrm>
            <a:off x="1314450" y="2311992"/>
            <a:ext cx="6515100" cy="368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E" dirty="0"/>
              <a:t>What is a Digital Image? (</a:t>
            </a:r>
            <a:r>
              <a:rPr lang="en-IE" dirty="0" err="1"/>
              <a:t>ct</a:t>
            </a:r>
            <a:r>
              <a:rPr lang="en-IE" dirty="0"/>
              <a:t>)</a:t>
            </a:r>
            <a:endParaRPr lang="en-GB" dirty="0"/>
          </a:p>
        </p:txBody>
      </p:sp>
      <p:sp>
        <p:nvSpPr>
          <p:cNvPr id="22530" name="Rectangle 3"/>
          <p:cNvSpPr>
            <a:spLocks noGrp="1"/>
          </p:cNvSpPr>
          <p:nvPr>
            <p:ph idx="1"/>
          </p:nvPr>
        </p:nvSpPr>
        <p:spPr/>
        <p:txBody>
          <a:bodyPr/>
          <a:lstStyle/>
          <a:p>
            <a:r>
              <a:rPr lang="en-US" altLang="en-US" dirty="0"/>
              <a:t>Pixel values typically represent gray levels, </a:t>
            </a:r>
            <a:r>
              <a:rPr lang="en-US" altLang="en-US" dirty="0" err="1"/>
              <a:t>colours</a:t>
            </a:r>
            <a:r>
              <a:rPr lang="en-US" altLang="en-US" dirty="0"/>
              <a:t>, </a:t>
            </a:r>
            <a:r>
              <a:rPr lang="en-US" altLang="en-US" dirty="0">
                <a:solidFill>
                  <a:srgbClr val="FF0000"/>
                </a:solidFill>
              </a:rPr>
              <a:t>intensities</a:t>
            </a:r>
            <a:r>
              <a:rPr lang="en-US" altLang="en-US" dirty="0"/>
              <a:t>, …</a:t>
            </a:r>
          </a:p>
          <a:p>
            <a:r>
              <a:rPr lang="en-IE" altLang="en-US" dirty="0"/>
              <a:t>Remember digitization implies that a digital image is an approximation of a real scene</a:t>
            </a:r>
            <a:endParaRPr lang="en-US" altLang="en-US" dirty="0"/>
          </a:p>
        </p:txBody>
      </p:sp>
      <p:pic>
        <p:nvPicPr>
          <p:cNvPr id="22531" name="Picture 4"/>
          <p:cNvPicPr>
            <a:picLocks noChangeAspect="1" noChangeArrowheads="1"/>
          </p:cNvPicPr>
          <p:nvPr/>
        </p:nvPicPr>
        <p:blipFill>
          <a:blip r:embed="rId3">
            <a:extLst>
              <a:ext uri="{28A0092B-C50C-407E-A947-70E740481C1C}">
                <a14:useLocalDpi xmlns:a14="http://schemas.microsoft.com/office/drawing/2010/main" val="0"/>
              </a:ext>
            </a:extLst>
          </a:blip>
          <a:srcRect b="19897"/>
          <a:stretch>
            <a:fillRect/>
          </a:stretch>
        </p:blipFill>
        <p:spPr bwMode="auto">
          <a:xfrm>
            <a:off x="285750" y="3431054"/>
            <a:ext cx="3940175"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532" name="Group 12"/>
          <p:cNvGrpSpPr>
            <a:grpSpLocks/>
          </p:cNvGrpSpPr>
          <p:nvPr/>
        </p:nvGrpSpPr>
        <p:grpSpPr bwMode="auto">
          <a:xfrm>
            <a:off x="4295775" y="3410416"/>
            <a:ext cx="4557713" cy="2308225"/>
            <a:chOff x="1464" y="2747"/>
            <a:chExt cx="2871" cy="1454"/>
          </a:xfrm>
        </p:grpSpPr>
        <p:pic>
          <p:nvPicPr>
            <p:cNvPr id="2253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4" y="2747"/>
              <a:ext cx="2871" cy="1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2534" name="Rectangle 6"/>
            <p:cNvSpPr>
              <a:spLocks noChangeArrowheads="1"/>
            </p:cNvSpPr>
            <p:nvPr/>
          </p:nvSpPr>
          <p:spPr bwMode="auto">
            <a:xfrm>
              <a:off x="2225" y="3153"/>
              <a:ext cx="128" cy="122"/>
            </a:xfrm>
            <a:prstGeom prst="rect">
              <a:avLst/>
            </a:prstGeom>
            <a:noFill/>
            <a:ln w="127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GB" altLang="en-US"/>
            </a:p>
          </p:txBody>
        </p:sp>
        <p:sp>
          <p:nvSpPr>
            <p:cNvPr id="22535" name="Rectangle 7"/>
            <p:cNvSpPr>
              <a:spLocks noChangeArrowheads="1"/>
            </p:cNvSpPr>
            <p:nvPr/>
          </p:nvSpPr>
          <p:spPr bwMode="auto">
            <a:xfrm>
              <a:off x="2840" y="2773"/>
              <a:ext cx="1460" cy="1402"/>
            </a:xfrm>
            <a:prstGeom prst="rect">
              <a:avLst/>
            </a:prstGeom>
            <a:noFill/>
            <a:ln w="127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GB" altLang="en-US"/>
            </a:p>
          </p:txBody>
        </p:sp>
        <p:sp>
          <p:nvSpPr>
            <p:cNvPr id="22536" name="Line 8"/>
            <p:cNvSpPr>
              <a:spLocks noChangeShapeType="1"/>
            </p:cNvSpPr>
            <p:nvPr/>
          </p:nvSpPr>
          <p:spPr bwMode="auto">
            <a:xfrm flipV="1">
              <a:off x="2348" y="3108"/>
              <a:ext cx="484" cy="104"/>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GB"/>
            </a:p>
          </p:txBody>
        </p:sp>
        <p:sp>
          <p:nvSpPr>
            <p:cNvPr id="22537" name="Rectangle 9"/>
            <p:cNvSpPr>
              <a:spLocks noChangeArrowheads="1"/>
            </p:cNvSpPr>
            <p:nvPr/>
          </p:nvSpPr>
          <p:spPr bwMode="auto">
            <a:xfrm>
              <a:off x="3225" y="3137"/>
              <a:ext cx="56" cy="57"/>
            </a:xfrm>
            <a:prstGeom prst="rect">
              <a:avLst/>
            </a:prstGeom>
            <a:noFill/>
            <a:ln w="127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GB" altLang="en-US"/>
            </a:p>
          </p:txBody>
        </p:sp>
        <p:sp>
          <p:nvSpPr>
            <p:cNvPr id="22538" name="Text Box 10"/>
            <p:cNvSpPr txBox="1">
              <a:spLocks noChangeArrowheads="1"/>
            </p:cNvSpPr>
            <p:nvPr/>
          </p:nvSpPr>
          <p:spPr bwMode="auto">
            <a:xfrm>
              <a:off x="3414" y="2965"/>
              <a:ext cx="34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IE" altLang="en-US" sz="1000">
                  <a:solidFill>
                    <a:srgbClr val="CC0000"/>
                  </a:solidFill>
                </a:rPr>
                <a:t>1 pixel</a:t>
              </a:r>
              <a:endParaRPr lang="en-US" altLang="en-US" sz="1000">
                <a:solidFill>
                  <a:srgbClr val="CC0000"/>
                </a:solidFill>
              </a:endParaRPr>
            </a:p>
          </p:txBody>
        </p:sp>
        <p:sp>
          <p:nvSpPr>
            <p:cNvPr id="22539" name="Line 11"/>
            <p:cNvSpPr>
              <a:spLocks noChangeShapeType="1"/>
            </p:cNvSpPr>
            <p:nvPr/>
          </p:nvSpPr>
          <p:spPr bwMode="auto">
            <a:xfrm flipH="1">
              <a:off x="3296" y="3052"/>
              <a:ext cx="168" cy="92"/>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GB"/>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What is a Digital Image? (</a:t>
            </a:r>
            <a:r>
              <a:rPr lang="en-IE" dirty="0" err="1"/>
              <a:t>ct</a:t>
            </a:r>
            <a:r>
              <a:rPr lang="en-IE" dirty="0"/>
              <a:t>)</a:t>
            </a:r>
            <a:endParaRPr lang="en-GB"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5515" y="2417289"/>
            <a:ext cx="5581650" cy="292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6069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a:t>Image formation</a:t>
            </a:r>
          </a:p>
        </p:txBody>
      </p:sp>
      <p:sp>
        <p:nvSpPr>
          <p:cNvPr id="20483" name="Content Placeholder 4"/>
          <p:cNvSpPr>
            <a:spLocks noGrp="1"/>
          </p:cNvSpPr>
          <p:nvPr>
            <p:ph sz="half" idx="1"/>
          </p:nvPr>
        </p:nvSpPr>
        <p:spPr>
          <a:xfrm>
            <a:off x="822325" y="1096963"/>
            <a:ext cx="3749675" cy="3713162"/>
          </a:xfrm>
        </p:spPr>
        <p:txBody>
          <a:bodyPr/>
          <a:lstStyle/>
          <a:p>
            <a:pPr marL="0" indent="0" eaLnBrk="1" hangingPunct="1"/>
            <a:r>
              <a:rPr lang="en-US" altLang="en-US" sz="2000" b="0" dirty="0"/>
              <a:t>What the computer “sees” is just a grid of numbers. </a:t>
            </a:r>
          </a:p>
        </p:txBody>
      </p:sp>
      <p:pic>
        <p:nvPicPr>
          <p:cNvPr id="2048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5586" y="1974897"/>
            <a:ext cx="5965031" cy="410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types of an image</a:t>
            </a:r>
            <a:br>
              <a:rPr lang="en-US" dirty="0"/>
            </a:br>
            <a:r>
              <a:rPr lang="en-US" sz="2400" dirty="0">
                <a:solidFill>
                  <a:srgbClr val="FF0000"/>
                </a:solidFill>
              </a:rPr>
              <a:t>Color model</a:t>
            </a:r>
            <a:endParaRPr lang="en-GB" sz="2000" dirty="0">
              <a:solidFill>
                <a:srgbClr val="FF0000"/>
              </a:solidFill>
            </a:endParaRPr>
          </a:p>
        </p:txBody>
      </p:sp>
      <p:sp>
        <p:nvSpPr>
          <p:cNvPr id="3" name="Content Placeholder 2"/>
          <p:cNvSpPr>
            <a:spLocks noGrp="1"/>
          </p:cNvSpPr>
          <p:nvPr>
            <p:ph idx="1"/>
          </p:nvPr>
        </p:nvSpPr>
        <p:spPr/>
        <p:txBody>
          <a:bodyPr/>
          <a:lstStyle/>
          <a:p>
            <a:r>
              <a:rPr lang="en-GB" dirty="0"/>
              <a:t>A color model is a specification of (1) a coordinate system, and (2) a subspace within that system, such that each color in the model is represented by a single point contained in that subspace</a:t>
            </a:r>
          </a:p>
          <a:p>
            <a:r>
              <a:rPr lang="en-GB" dirty="0"/>
              <a:t>Most color models in use today are oriented either toward hardware or toward applications</a:t>
            </a:r>
          </a:p>
          <a:p>
            <a:pPr lvl="2"/>
            <a:r>
              <a:rPr lang="en-US" dirty="0" err="1"/>
              <a:t>Grayscale</a:t>
            </a:r>
            <a:r>
              <a:rPr lang="en-US" dirty="0"/>
              <a:t> (256 colors from black to white) model for reducing </a:t>
            </a:r>
            <a:r>
              <a:rPr lang="en-GB" dirty="0"/>
              <a:t>the required storage and computation</a:t>
            </a:r>
          </a:p>
          <a:p>
            <a:pPr lvl="2"/>
            <a:r>
              <a:rPr lang="en-GB" dirty="0"/>
              <a:t>the RGB (red, green, blue) model for color monitors and a broad class of color video cameras</a:t>
            </a:r>
          </a:p>
          <a:p>
            <a:pPr lvl="2"/>
            <a:r>
              <a:rPr lang="en-GB" dirty="0"/>
              <a:t>the CMY (cyan, magenta, yellow) and CMYK (cyan, magenta, yellow, black) models for color printing</a:t>
            </a:r>
          </a:p>
        </p:txBody>
      </p:sp>
    </p:spTree>
    <p:extLst>
      <p:ext uri="{BB962C8B-B14F-4D97-AF65-F5344CB8AC3E}">
        <p14:creationId xmlns:p14="http://schemas.microsoft.com/office/powerpoint/2010/main" val="14721541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types of an image</a:t>
            </a:r>
            <a:endParaRPr lang="en-GB" dirty="0"/>
          </a:p>
        </p:txBody>
      </p:sp>
      <p:sp>
        <p:nvSpPr>
          <p:cNvPr id="3" name="Content Placeholder 2"/>
          <p:cNvSpPr>
            <a:spLocks noGrp="1"/>
          </p:cNvSpPr>
          <p:nvPr>
            <p:ph idx="1"/>
          </p:nvPr>
        </p:nvSpPr>
        <p:spPr/>
        <p:txBody>
          <a:bodyPr/>
          <a:lstStyle/>
          <a:p>
            <a:r>
              <a:rPr lang="en-US" dirty="0">
                <a:solidFill>
                  <a:srgbClr val="FF0000"/>
                </a:solidFill>
              </a:rPr>
              <a:t>Binary image</a:t>
            </a:r>
            <a:r>
              <a:rPr lang="en-US" dirty="0"/>
              <a:t>: has only two intensity values or two colors, for ex., images with </a:t>
            </a:r>
            <a:r>
              <a:rPr lang="en-GB" dirty="0"/>
              <a:t>pixel values 0 and 255, representing black and white colours</a:t>
            </a:r>
          </a:p>
          <a:p>
            <a:endParaRPr lang="en-GB" dirty="0"/>
          </a:p>
        </p:txBody>
      </p:sp>
      <p:pic>
        <p:nvPicPr>
          <p:cNvPr id="1027" name="Picture 3" descr="E:\Backup2023\XLA\Theory\EXERCISES\ex1_b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39" y="2434847"/>
            <a:ext cx="4667250" cy="31070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9289" y="2992535"/>
            <a:ext cx="4161473" cy="1991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7056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types of an image (</a:t>
            </a:r>
            <a:r>
              <a:rPr lang="en-US" dirty="0" err="1"/>
              <a:t>ct</a:t>
            </a:r>
            <a:r>
              <a:rPr lang="en-US" dirty="0"/>
              <a:t>)</a:t>
            </a:r>
            <a:br>
              <a:rPr lang="en-US" dirty="0"/>
            </a:br>
            <a:r>
              <a:rPr lang="en-US" sz="2000" dirty="0">
                <a:solidFill>
                  <a:srgbClr val="FF0000"/>
                </a:solidFill>
              </a:rPr>
              <a:t>Binary image</a:t>
            </a:r>
            <a:endParaRPr lang="en-GB" sz="2000" dirty="0"/>
          </a:p>
        </p:txBody>
      </p:sp>
      <p:sp>
        <p:nvSpPr>
          <p:cNvPr id="3" name="Content Placeholder 2"/>
          <p:cNvSpPr>
            <a:spLocks noGrp="1"/>
          </p:cNvSpPr>
          <p:nvPr>
            <p:ph idx="1"/>
          </p:nvPr>
        </p:nvSpPr>
        <p:spPr/>
        <p:txBody>
          <a:bodyPr/>
          <a:lstStyle/>
          <a:p>
            <a:r>
              <a:rPr lang="en-US" dirty="0"/>
              <a:t>Calculate the average intensity of a binary image.</a:t>
            </a:r>
          </a:p>
          <a:p>
            <a:endParaRPr lang="en-US" dirty="0"/>
          </a:p>
          <a:p>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349009654"/>
              </p:ext>
            </p:extLst>
          </p:nvPr>
        </p:nvGraphicFramePr>
        <p:xfrm>
          <a:off x="691486" y="2215865"/>
          <a:ext cx="2286000" cy="1828800"/>
        </p:xfrm>
        <a:graphic>
          <a:graphicData uri="http://schemas.openxmlformats.org/drawingml/2006/table">
            <a:tbl>
              <a:tblPr firstRow="1" bandRow="1">
                <a:tableStyleId>{2D5ABB26-0587-4C30-8999-92F81FD0307C}</a:tableStyleId>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457200">
                  <a:extLst>
                    <a:ext uri="{9D8B030D-6E8A-4147-A177-3AD203B41FA5}">
                      <a16:colId xmlns:a16="http://schemas.microsoft.com/office/drawing/2014/main" val="20003"/>
                    </a:ext>
                  </a:extLst>
                </a:gridCol>
                <a:gridCol w="457200">
                  <a:extLst>
                    <a:ext uri="{9D8B030D-6E8A-4147-A177-3AD203B41FA5}">
                      <a16:colId xmlns:a16="http://schemas.microsoft.com/office/drawing/2014/main" val="20004"/>
                    </a:ext>
                  </a:extLst>
                </a:gridCol>
              </a:tblGrid>
              <a:tr h="457200">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457200">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457200">
                <a:tc>
                  <a:txBody>
                    <a:bodyPr/>
                    <a:lstStyle/>
                    <a:p>
                      <a:endParaRPr lang="en-GB"/>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457200">
                <a:tc>
                  <a:txBody>
                    <a:bodyPr/>
                    <a:lstStyle/>
                    <a:p>
                      <a:endParaRPr lang="en-GB"/>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5" name="TextBox 4"/>
              <p:cNvSpPr txBox="1"/>
              <p:nvPr/>
            </p:nvSpPr>
            <p:spPr>
              <a:xfrm>
                <a:off x="4503760" y="1698724"/>
                <a:ext cx="4227504" cy="3656065"/>
              </a:xfrm>
              <a:prstGeom prst="rect">
                <a:avLst/>
              </a:prstGeom>
              <a:noFill/>
              <a:ln>
                <a:solidFill>
                  <a:schemeClr val="accent1"/>
                </a:solidFill>
              </a:ln>
            </p:spPr>
            <p:txBody>
              <a:bodyPr wrap="none" rtlCol="0">
                <a:spAutoFit/>
              </a:bodyPr>
              <a:lstStyle/>
              <a:p>
                <a:r>
                  <a:rPr lang="en-US" b="1" dirty="0"/>
                  <a:t>Pseudo code</a:t>
                </a:r>
              </a:p>
              <a:p>
                <a:endParaRPr lang="en-US" dirty="0"/>
              </a:p>
              <a:p>
                <a:r>
                  <a:rPr lang="en-US" dirty="0"/>
                  <a:t>Input: a binary image </a:t>
                </a:r>
                <a14:m>
                  <m:oMath xmlns:m="http://schemas.openxmlformats.org/officeDocument/2006/math">
                    <m:r>
                      <a:rPr lang="en-US" b="1" i="1" dirty="0" smtClean="0">
                        <a:latin typeface="Cambria Math"/>
                      </a:rPr>
                      <m:t>𝑩</m:t>
                    </m:r>
                  </m:oMath>
                </a14:m>
                <a:r>
                  <a:rPr lang="en-US" dirty="0"/>
                  <a:t> with size </a:t>
                </a:r>
                <a14:m>
                  <m:oMath xmlns:m="http://schemas.openxmlformats.org/officeDocument/2006/math">
                    <m:r>
                      <a:rPr lang="en-US" b="0" i="1" smtClean="0">
                        <a:latin typeface="Cambria Math"/>
                      </a:rPr>
                      <m:t>𝑀</m:t>
                    </m:r>
                    <m:r>
                      <a:rPr lang="en-US" b="0" i="1" smtClean="0">
                        <a:latin typeface="Cambria Math"/>
                        <a:ea typeface="Cambria Math"/>
                      </a:rPr>
                      <m:t>×</m:t>
                    </m:r>
                    <m:r>
                      <a:rPr lang="en-US" b="0" i="1" smtClean="0">
                        <a:latin typeface="Cambria Math"/>
                        <a:ea typeface="Cambria Math"/>
                      </a:rPr>
                      <m:t>𝑁</m:t>
                    </m:r>
                  </m:oMath>
                </a14:m>
                <a:endParaRPr lang="en-GB" dirty="0"/>
              </a:p>
              <a:p>
                <a:r>
                  <a:rPr lang="en-US" dirty="0"/>
                  <a:t>Output: average intensity </a:t>
                </a:r>
                <a14:m>
                  <m:oMath xmlns:m="http://schemas.openxmlformats.org/officeDocument/2006/math">
                    <m:r>
                      <a:rPr lang="en-US" b="1" i="1">
                        <a:latin typeface="Cambria Math"/>
                      </a:rPr>
                      <m:t>𝒂𝒗𝒈𝑰</m:t>
                    </m:r>
                  </m:oMath>
                </a14:m>
                <a:endParaRPr lang="en-US" b="1" dirty="0"/>
              </a:p>
              <a:p>
                <a:endParaRPr lang="en-US" dirty="0"/>
              </a:p>
              <a:p>
                <a:pPr/>
                <a14:m>
                  <m:oMathPara xmlns:m="http://schemas.openxmlformats.org/officeDocument/2006/math">
                    <m:oMathParaPr>
                      <m:jc m:val="left"/>
                    </m:oMathParaPr>
                    <m:oMath xmlns:m="http://schemas.openxmlformats.org/officeDocument/2006/math">
                      <m:r>
                        <a:rPr lang="en-US" b="0" i="1" smtClean="0">
                          <a:latin typeface="Cambria Math"/>
                        </a:rPr>
                        <m:t>𝑎𝑣𝑔𝐼</m:t>
                      </m:r>
                      <m:r>
                        <a:rPr lang="en-US" b="0" i="1" smtClean="0">
                          <a:latin typeface="Cambria Math"/>
                        </a:rPr>
                        <m:t>=0</m:t>
                      </m:r>
                    </m:oMath>
                  </m:oMathPara>
                </a14:m>
                <a:endParaRPr lang="en-US" b="0" dirty="0"/>
              </a:p>
              <a:p>
                <a:endParaRPr lang="en-US" dirty="0"/>
              </a:p>
              <a:p>
                <a:r>
                  <a:rPr lang="en-US" dirty="0"/>
                  <a:t>For </a:t>
                </a:r>
                <a14:m>
                  <m:oMath xmlns:m="http://schemas.openxmlformats.org/officeDocument/2006/math">
                    <m:r>
                      <a:rPr lang="en-US" b="0" i="1" smtClean="0">
                        <a:latin typeface="Cambria Math"/>
                      </a:rPr>
                      <m:t>𝑟</m:t>
                    </m:r>
                    <m:r>
                      <a:rPr lang="en-US" b="0" i="1" smtClean="0">
                        <a:latin typeface="Cambria Math"/>
                      </a:rPr>
                      <m:t>=1→</m:t>
                    </m:r>
                    <m:r>
                      <a:rPr lang="en-US" b="0" i="1" smtClean="0">
                        <a:latin typeface="Cambria Math"/>
                        <a:ea typeface="Cambria Math"/>
                      </a:rPr>
                      <m:t>𝑀</m:t>
                    </m:r>
                  </m:oMath>
                </a14:m>
                <a:r>
                  <a:rPr lang="en-GB" dirty="0"/>
                  <a:t> :</a:t>
                </a:r>
              </a:p>
              <a:p>
                <a:r>
                  <a:rPr lang="en-US" dirty="0"/>
                  <a:t>   For </a:t>
                </a:r>
                <a14:m>
                  <m:oMath xmlns:m="http://schemas.openxmlformats.org/officeDocument/2006/math">
                    <m:r>
                      <a:rPr lang="en-US" b="0" i="1" smtClean="0">
                        <a:latin typeface="Cambria Math"/>
                      </a:rPr>
                      <m:t>𝑐</m:t>
                    </m:r>
                    <m:r>
                      <a:rPr lang="en-US" i="1">
                        <a:latin typeface="Cambria Math"/>
                      </a:rPr>
                      <m:t>=1→</m:t>
                    </m:r>
                    <m:r>
                      <a:rPr lang="en-US" b="0" i="1" smtClean="0">
                        <a:latin typeface="Cambria Math"/>
                        <a:ea typeface="Cambria Math"/>
                      </a:rPr>
                      <m:t>𝑁</m:t>
                    </m:r>
                  </m:oMath>
                </a14:m>
                <a:r>
                  <a:rPr lang="en-GB" dirty="0"/>
                  <a:t> :</a:t>
                </a:r>
                <a:endParaRPr lang="en-US" dirty="0"/>
              </a:p>
              <a:p>
                <a:r>
                  <a:rPr lang="en-US" dirty="0"/>
                  <a:t>	 </a:t>
                </a:r>
                <a14:m>
                  <m:oMath xmlns:m="http://schemas.openxmlformats.org/officeDocument/2006/math">
                    <m:r>
                      <a:rPr lang="en-US" i="1">
                        <a:latin typeface="Cambria Math"/>
                      </a:rPr>
                      <m:t>𝑎𝑣𝑔𝐼</m:t>
                    </m:r>
                    <m:r>
                      <a:rPr lang="en-US" b="0" i="0" smtClean="0">
                        <a:latin typeface="Cambria Math"/>
                      </a:rPr>
                      <m:t>=</m:t>
                    </m:r>
                    <m:r>
                      <a:rPr lang="en-US" i="1">
                        <a:latin typeface="Cambria Math"/>
                      </a:rPr>
                      <m:t>𝑎𝑣𝑔𝐼</m:t>
                    </m:r>
                    <m:r>
                      <a:rPr lang="en-US" b="0" i="1" smtClean="0">
                        <a:latin typeface="Cambria Math"/>
                      </a:rPr>
                      <m:t>+</m:t>
                    </m:r>
                    <m:r>
                      <a:rPr lang="en-US" b="1" i="1" smtClean="0">
                        <a:latin typeface="Cambria Math"/>
                      </a:rPr>
                      <m:t>𝑩</m:t>
                    </m:r>
                    <m:d>
                      <m:dPr>
                        <m:begChr m:val="["/>
                        <m:endChr m:val="]"/>
                        <m:ctrlPr>
                          <a:rPr lang="en-US" b="0" i="1" smtClean="0">
                            <a:latin typeface="Cambria Math" panose="02040503050406030204" pitchFamily="18" charset="0"/>
                          </a:rPr>
                        </m:ctrlPr>
                      </m:dPr>
                      <m:e>
                        <m:r>
                          <a:rPr lang="en-US" b="0" i="1" smtClean="0">
                            <a:latin typeface="Cambria Math"/>
                          </a:rPr>
                          <m:t>𝑟</m:t>
                        </m:r>
                        <m:r>
                          <a:rPr lang="en-US" b="0" i="1" smtClean="0">
                            <a:latin typeface="Cambria Math"/>
                          </a:rPr>
                          <m:t>,</m:t>
                        </m:r>
                        <m:r>
                          <a:rPr lang="en-US" b="0" i="1" smtClean="0">
                            <a:latin typeface="Cambria Math"/>
                          </a:rPr>
                          <m:t>𝑐</m:t>
                        </m:r>
                      </m:e>
                    </m:d>
                  </m:oMath>
                </a14:m>
                <a:endParaRPr lang="en-GB" dirty="0"/>
              </a:p>
              <a:p>
                <a:endParaRPr lang="en-US" dirty="0"/>
              </a:p>
              <a:p>
                <a:pPr/>
                <a14:m>
                  <m:oMathPara xmlns:m="http://schemas.openxmlformats.org/officeDocument/2006/math">
                    <m:oMathParaPr>
                      <m:jc m:val="left"/>
                    </m:oMathParaPr>
                    <m:oMath xmlns:m="http://schemas.openxmlformats.org/officeDocument/2006/math">
                      <m:r>
                        <a:rPr lang="en-US" i="1">
                          <a:latin typeface="Cambria Math"/>
                        </a:rPr>
                        <m:t>𝑎𝑣𝑔𝐼</m:t>
                      </m:r>
                      <m:r>
                        <a:rPr lang="en-US" b="0" i="1" smtClean="0">
                          <a:latin typeface="Cambria Math"/>
                        </a:rPr>
                        <m:t>=</m:t>
                      </m:r>
                      <m:f>
                        <m:fPr>
                          <m:ctrlPr>
                            <a:rPr lang="en-US" b="0" i="1" smtClean="0">
                              <a:latin typeface="Cambria Math" panose="02040503050406030204" pitchFamily="18" charset="0"/>
                            </a:rPr>
                          </m:ctrlPr>
                        </m:fPr>
                        <m:num>
                          <m:r>
                            <a:rPr lang="en-US" i="1">
                              <a:latin typeface="Cambria Math"/>
                            </a:rPr>
                            <m:t>𝑎𝑣𝑔𝐼</m:t>
                          </m:r>
                        </m:num>
                        <m:den>
                          <m:r>
                            <a:rPr lang="en-US" i="1">
                              <a:latin typeface="Cambria Math"/>
                            </a:rPr>
                            <m:t>𝑀</m:t>
                          </m:r>
                          <m:r>
                            <a:rPr lang="en-US" i="1">
                              <a:latin typeface="Cambria Math"/>
                              <a:ea typeface="Cambria Math"/>
                            </a:rPr>
                            <m:t>×</m:t>
                          </m:r>
                          <m:r>
                            <a:rPr lang="en-US" i="1">
                              <a:latin typeface="Cambria Math"/>
                              <a:ea typeface="Cambria Math"/>
                            </a:rPr>
                            <m:t>𝑁</m:t>
                          </m:r>
                        </m:den>
                      </m:f>
                    </m:oMath>
                  </m:oMathPara>
                </a14:m>
                <a:endParaRPr lang="en-GB" dirty="0"/>
              </a:p>
            </p:txBody>
          </p:sp>
        </mc:Choice>
        <mc:Fallback xmlns="">
          <p:sp>
            <p:nvSpPr>
              <p:cNvPr id="5" name="TextBox 4"/>
              <p:cNvSpPr txBox="1">
                <a:spLocks noRot="1" noChangeAspect="1" noMove="1" noResize="1" noEditPoints="1" noAdjustHandles="1" noChangeArrowheads="1" noChangeShapeType="1" noTextEdit="1"/>
              </p:cNvSpPr>
              <p:nvPr/>
            </p:nvSpPr>
            <p:spPr>
              <a:xfrm>
                <a:off x="4503760" y="1698724"/>
                <a:ext cx="4227504" cy="3656065"/>
              </a:xfrm>
              <a:prstGeom prst="rect">
                <a:avLst/>
              </a:prstGeom>
              <a:blipFill rotWithShape="1">
                <a:blip r:embed="rId2"/>
                <a:stretch>
                  <a:fillRect l="-1151" t="-666"/>
                </a:stretch>
              </a:blipFill>
              <a:ln>
                <a:solidFill>
                  <a:schemeClr val="accent1"/>
                </a:solidFill>
              </a:ln>
            </p:spPr>
            <p:txBody>
              <a:bodyPr/>
              <a:lstStyle/>
              <a:p>
                <a:r>
                  <a:rPr lang="en-GB">
                    <a:noFill/>
                  </a:rPr>
                  <a:t> </a:t>
                </a:r>
              </a:p>
            </p:txBody>
          </p:sp>
        </mc:Fallback>
      </mc:AlternateContent>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03" y="4188223"/>
            <a:ext cx="3600450" cy="135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6" name="TextBox 5"/>
              <p:cNvSpPr txBox="1"/>
              <p:nvPr/>
            </p:nvSpPr>
            <p:spPr>
              <a:xfrm>
                <a:off x="900752" y="1698725"/>
                <a:ext cx="1888659" cy="369332"/>
              </a:xfrm>
              <a:prstGeom prst="rect">
                <a:avLst/>
              </a:prstGeom>
              <a:noFill/>
            </p:spPr>
            <p:txBody>
              <a:bodyPr wrap="none" rtlCol="0">
                <a:spAutoFit/>
              </a:bodyPr>
              <a:lstStyle/>
              <a:p>
                <a:r>
                  <a:rPr lang="en-US" dirty="0"/>
                  <a:t>image size </a:t>
                </a:r>
                <a14:m>
                  <m:oMath xmlns:m="http://schemas.openxmlformats.org/officeDocument/2006/math">
                    <m:r>
                      <a:rPr lang="en-US" b="0" i="1" smtClean="0">
                        <a:latin typeface="Cambria Math"/>
                      </a:rPr>
                      <m:t>4</m:t>
                    </m:r>
                    <m:r>
                      <a:rPr lang="en-US" b="0" i="1" smtClean="0">
                        <a:latin typeface="Cambria Math"/>
                        <a:ea typeface="Cambria Math"/>
                      </a:rPr>
                      <m:t>×5</m:t>
                    </m:r>
                  </m:oMath>
                </a14:m>
                <a:endParaRPr lang="en-GB" dirty="0"/>
              </a:p>
            </p:txBody>
          </p:sp>
        </mc:Choice>
        <mc:Fallback xmlns="">
          <p:sp>
            <p:nvSpPr>
              <p:cNvPr id="6" name="TextBox 5"/>
              <p:cNvSpPr txBox="1">
                <a:spLocks noRot="1" noChangeAspect="1" noMove="1" noResize="1" noEditPoints="1" noAdjustHandles="1" noChangeArrowheads="1" noChangeShapeType="1" noTextEdit="1"/>
              </p:cNvSpPr>
              <p:nvPr/>
            </p:nvSpPr>
            <p:spPr>
              <a:xfrm>
                <a:off x="900752" y="1698725"/>
                <a:ext cx="1888659" cy="369332"/>
              </a:xfrm>
              <a:prstGeom prst="rect">
                <a:avLst/>
              </a:prstGeom>
              <a:blipFill rotWithShape="1">
                <a:blip r:embed="rId4"/>
                <a:stretch>
                  <a:fillRect l="-2903" t="-8333"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662706" y="5642506"/>
                <a:ext cx="2364750"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a:rPr>
                        <m:t>𝒂𝒗𝒈𝑰</m:t>
                      </m:r>
                      <m:r>
                        <a:rPr lang="en-US" b="1" i="1" smtClean="0">
                          <a:solidFill>
                            <a:srgbClr val="FF0000"/>
                          </a:solidFill>
                          <a:latin typeface="Cambria Math"/>
                        </a:rPr>
                        <m:t>=???</m:t>
                      </m:r>
                    </m:oMath>
                  </m:oMathPara>
                </a14:m>
                <a:endParaRPr lang="en-GB" b="1" dirty="0">
                  <a:solidFill>
                    <a:srgbClr val="FF0000"/>
                  </a:solidFill>
                </a:endParaRPr>
              </a:p>
              <a:p>
                <a:r>
                  <a:rPr lang="en-US" b="1" dirty="0">
                    <a:solidFill>
                      <a:srgbClr val="FF0000"/>
                    </a:solidFill>
                  </a:rPr>
                  <a:t>What does it mean?</a:t>
                </a:r>
                <a:endParaRPr lang="en-GB" b="1" dirty="0">
                  <a:solidFill>
                    <a:srgbClr val="FF0000"/>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662706" y="5642506"/>
                <a:ext cx="2364750" cy="646331"/>
              </a:xfrm>
              <a:prstGeom prst="rect">
                <a:avLst/>
              </a:prstGeom>
              <a:blipFill rotWithShape="1">
                <a:blip r:embed="rId5"/>
                <a:stretch>
                  <a:fillRect l="-2320" r="-1546" b="-14151"/>
                </a:stretch>
              </a:blipFill>
            </p:spPr>
            <p:txBody>
              <a:bodyPr/>
              <a:lstStyle/>
              <a:p>
                <a:r>
                  <a:rPr lang="en-GB">
                    <a:noFill/>
                  </a:rPr>
                  <a:t> </a:t>
                </a:r>
              </a:p>
            </p:txBody>
          </p:sp>
        </mc:Fallback>
      </mc:AlternateContent>
      <p:sp>
        <p:nvSpPr>
          <p:cNvPr id="8" name="Rectangle 7"/>
          <p:cNvSpPr/>
          <p:nvPr/>
        </p:nvSpPr>
        <p:spPr>
          <a:xfrm>
            <a:off x="4503760" y="5642505"/>
            <a:ext cx="4224233" cy="646331"/>
          </a:xfrm>
          <a:prstGeom prst="rect">
            <a:avLst/>
          </a:prstGeom>
        </p:spPr>
        <p:txBody>
          <a:bodyPr wrap="none">
            <a:spAutoFit/>
          </a:bodyPr>
          <a:lstStyle/>
          <a:p>
            <a:r>
              <a:rPr lang="en-US" dirty="0"/>
              <a:t>Intensity of the pixel at </a:t>
            </a:r>
          </a:p>
          <a:p>
            <a:r>
              <a:rPr lang="en-US" b="1" dirty="0"/>
              <a:t>r</a:t>
            </a:r>
            <a:r>
              <a:rPr lang="en-US" dirty="0"/>
              <a:t>-</a:t>
            </a:r>
            <a:r>
              <a:rPr lang="en-US" dirty="0" err="1"/>
              <a:t>th</a:t>
            </a:r>
            <a:r>
              <a:rPr lang="en-US" dirty="0"/>
              <a:t> row and </a:t>
            </a:r>
            <a:r>
              <a:rPr lang="en-US" b="1" dirty="0"/>
              <a:t>c</a:t>
            </a:r>
            <a:r>
              <a:rPr lang="en-US" dirty="0"/>
              <a:t>-</a:t>
            </a:r>
            <a:r>
              <a:rPr lang="en-US" dirty="0" err="1"/>
              <a:t>th</a:t>
            </a:r>
            <a:r>
              <a:rPr lang="en-US" dirty="0"/>
              <a:t> column of the image B</a:t>
            </a:r>
            <a:endParaRPr lang="en-GB" dirty="0"/>
          </a:p>
        </p:txBody>
      </p:sp>
      <p:cxnSp>
        <p:nvCxnSpPr>
          <p:cNvPr id="10" name="Straight Arrow Connector 9"/>
          <p:cNvCxnSpPr>
            <a:endCxn id="8" idx="0"/>
          </p:cNvCxnSpPr>
          <p:nvPr/>
        </p:nvCxnSpPr>
        <p:spPr>
          <a:xfrm flipH="1">
            <a:off x="6615877" y="4471988"/>
            <a:ext cx="885061" cy="117051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9240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FF00">
              <a:alpha val="50196"/>
            </a:srgbClr>
          </a:solidFill>
        </p:spPr>
        <p:txBody>
          <a:bodyPr/>
          <a:lstStyle/>
          <a:p>
            <a:r>
              <a:rPr lang="en-US" dirty="0"/>
              <a:t>Common types of an image (</a:t>
            </a:r>
            <a:r>
              <a:rPr lang="en-US" dirty="0" err="1"/>
              <a:t>ct</a:t>
            </a:r>
            <a:r>
              <a:rPr lang="en-US" dirty="0"/>
              <a:t>)</a:t>
            </a:r>
            <a:br>
              <a:rPr lang="en-US" dirty="0"/>
            </a:br>
            <a:r>
              <a:rPr lang="en-US" sz="2000" b="1" dirty="0">
                <a:solidFill>
                  <a:srgbClr val="FF0000"/>
                </a:solidFill>
              </a:rPr>
              <a:t>Ex. 1</a:t>
            </a:r>
            <a:endParaRPr lang="en-GB" b="1" dirty="0"/>
          </a:p>
        </p:txBody>
      </p:sp>
      <p:sp>
        <p:nvSpPr>
          <p:cNvPr id="3" name="Content Placeholder 2"/>
          <p:cNvSpPr>
            <a:spLocks noGrp="1"/>
          </p:cNvSpPr>
          <p:nvPr>
            <p:ph idx="1"/>
          </p:nvPr>
        </p:nvSpPr>
        <p:spPr/>
        <p:txBody>
          <a:bodyPr/>
          <a:lstStyle/>
          <a:p>
            <a:r>
              <a:rPr lang="en-US"/>
              <a:t>Write Python code </a:t>
            </a:r>
            <a:r>
              <a:rPr lang="en-US" dirty="0"/>
              <a:t>to fill the border (black color and 2 pixels thickness) of a binary image.</a:t>
            </a:r>
            <a:endParaRPr lang="en-GB" dirty="0"/>
          </a:p>
        </p:txBody>
      </p:sp>
      <p:graphicFrame>
        <p:nvGraphicFramePr>
          <p:cNvPr id="6" name="Table 5"/>
          <p:cNvGraphicFramePr>
            <a:graphicFrameLocks noGrp="1"/>
          </p:cNvGraphicFramePr>
          <p:nvPr>
            <p:extLst>
              <p:ext uri="{D42A27DB-BD31-4B8C-83A1-F6EECF244321}">
                <p14:modId xmlns:p14="http://schemas.microsoft.com/office/powerpoint/2010/main" val="1096194451"/>
              </p:ext>
            </p:extLst>
          </p:nvPr>
        </p:nvGraphicFramePr>
        <p:xfrm>
          <a:off x="545910" y="3200400"/>
          <a:ext cx="3200400" cy="2743200"/>
        </p:xfrm>
        <a:graphic>
          <a:graphicData uri="http://schemas.openxmlformats.org/drawingml/2006/table">
            <a:tbl>
              <a:tblPr firstRow="1" bandRow="1">
                <a:tableStyleId>{2D5ABB26-0587-4C30-8999-92F81FD0307C}</a:tableStyleId>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457200">
                  <a:extLst>
                    <a:ext uri="{9D8B030D-6E8A-4147-A177-3AD203B41FA5}">
                      <a16:colId xmlns:a16="http://schemas.microsoft.com/office/drawing/2014/main" val="20003"/>
                    </a:ext>
                  </a:extLst>
                </a:gridCol>
                <a:gridCol w="457200">
                  <a:extLst>
                    <a:ext uri="{9D8B030D-6E8A-4147-A177-3AD203B41FA5}">
                      <a16:colId xmlns:a16="http://schemas.microsoft.com/office/drawing/2014/main" val="20004"/>
                    </a:ext>
                  </a:extLst>
                </a:gridCol>
                <a:gridCol w="457200">
                  <a:extLst>
                    <a:ext uri="{9D8B030D-6E8A-4147-A177-3AD203B41FA5}">
                      <a16:colId xmlns:a16="http://schemas.microsoft.com/office/drawing/2014/main" val="20005"/>
                    </a:ext>
                  </a:extLst>
                </a:gridCol>
                <a:gridCol w="457200">
                  <a:extLst>
                    <a:ext uri="{9D8B030D-6E8A-4147-A177-3AD203B41FA5}">
                      <a16:colId xmlns:a16="http://schemas.microsoft.com/office/drawing/2014/main" val="20006"/>
                    </a:ext>
                  </a:extLst>
                </a:gridCol>
              </a:tblGrid>
              <a:tr h="457200">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57200">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57200">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457200">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457200">
                <a:tc>
                  <a:txBody>
                    <a:bodyPr/>
                    <a:lstStyle/>
                    <a:p>
                      <a:endParaRPr lang="en-GB"/>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457200">
                <a:tc>
                  <a:txBody>
                    <a:bodyPr/>
                    <a:lstStyle/>
                    <a:p>
                      <a:endParaRPr lang="en-GB"/>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7" name="TextBox 6"/>
              <p:cNvSpPr txBox="1"/>
              <p:nvPr/>
            </p:nvSpPr>
            <p:spPr>
              <a:xfrm>
                <a:off x="1110015" y="2285184"/>
                <a:ext cx="1875835" cy="723275"/>
              </a:xfrm>
              <a:prstGeom prst="rect">
                <a:avLst/>
              </a:prstGeom>
              <a:noFill/>
            </p:spPr>
            <p:txBody>
              <a:bodyPr wrap="none" rtlCol="0">
                <a:spAutoFit/>
              </a:bodyPr>
              <a:lstStyle/>
              <a:p>
                <a:pPr>
                  <a:spcAft>
                    <a:spcPts val="600"/>
                  </a:spcAft>
                </a:pPr>
                <a:r>
                  <a:rPr lang="en-US" b="1" dirty="0"/>
                  <a:t>Input sample</a:t>
                </a:r>
                <a:endParaRPr lang="en-US" dirty="0"/>
              </a:p>
              <a:p>
                <a:r>
                  <a:rPr lang="en-US" dirty="0"/>
                  <a:t>image size </a:t>
                </a:r>
                <a14:m>
                  <m:oMath xmlns:m="http://schemas.openxmlformats.org/officeDocument/2006/math">
                    <m:r>
                      <a:rPr lang="en-US" b="0" i="1" smtClean="0">
                        <a:latin typeface="Cambria Math"/>
                      </a:rPr>
                      <m:t>6</m:t>
                    </m:r>
                    <m:r>
                      <a:rPr lang="en-US" b="0" i="1" smtClean="0">
                        <a:latin typeface="Cambria Math"/>
                        <a:ea typeface="Cambria Math"/>
                      </a:rPr>
                      <m:t>×7</m:t>
                    </m:r>
                  </m:oMath>
                </a14:m>
                <a:endParaRPr lang="en-GB" dirty="0"/>
              </a:p>
            </p:txBody>
          </p:sp>
        </mc:Choice>
        <mc:Fallback xmlns="">
          <p:sp>
            <p:nvSpPr>
              <p:cNvPr id="7" name="TextBox 6"/>
              <p:cNvSpPr txBox="1">
                <a:spLocks noRot="1" noChangeAspect="1" noMove="1" noResize="1" noEditPoints="1" noAdjustHandles="1" noChangeArrowheads="1" noChangeShapeType="1" noTextEdit="1"/>
              </p:cNvSpPr>
              <p:nvPr/>
            </p:nvSpPr>
            <p:spPr>
              <a:xfrm>
                <a:off x="1110015" y="2285184"/>
                <a:ext cx="1875835" cy="723275"/>
              </a:xfrm>
              <a:prstGeom prst="rect">
                <a:avLst/>
              </a:prstGeom>
              <a:blipFill rotWithShape="1">
                <a:blip r:embed="rId2"/>
                <a:stretch>
                  <a:fillRect l="-2597" t="-4202" b="-12605"/>
                </a:stretch>
              </a:blipFill>
            </p:spPr>
            <p:txBody>
              <a:bodyPr/>
              <a:lstStyle/>
              <a:p>
                <a:r>
                  <a:rPr lang="en-GB">
                    <a:noFill/>
                  </a:rPr>
                  <a:t> </a:t>
                </a:r>
              </a:p>
            </p:txBody>
          </p:sp>
        </mc:Fallback>
      </mc:AlternateContent>
      <p:graphicFrame>
        <p:nvGraphicFramePr>
          <p:cNvPr id="8" name="Table 7"/>
          <p:cNvGraphicFramePr>
            <a:graphicFrameLocks noGrp="1"/>
          </p:cNvGraphicFramePr>
          <p:nvPr>
            <p:extLst>
              <p:ext uri="{D42A27DB-BD31-4B8C-83A1-F6EECF244321}">
                <p14:modId xmlns:p14="http://schemas.microsoft.com/office/powerpoint/2010/main" val="2021627174"/>
              </p:ext>
            </p:extLst>
          </p:nvPr>
        </p:nvGraphicFramePr>
        <p:xfrm>
          <a:off x="5222543" y="3200400"/>
          <a:ext cx="3200400" cy="2743200"/>
        </p:xfrm>
        <a:graphic>
          <a:graphicData uri="http://schemas.openxmlformats.org/drawingml/2006/table">
            <a:tbl>
              <a:tblPr firstRow="1" bandRow="1">
                <a:tableStyleId>{2D5ABB26-0587-4C30-8999-92F81FD0307C}</a:tableStyleId>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457200">
                  <a:extLst>
                    <a:ext uri="{9D8B030D-6E8A-4147-A177-3AD203B41FA5}">
                      <a16:colId xmlns:a16="http://schemas.microsoft.com/office/drawing/2014/main" val="20003"/>
                    </a:ext>
                  </a:extLst>
                </a:gridCol>
                <a:gridCol w="457200">
                  <a:extLst>
                    <a:ext uri="{9D8B030D-6E8A-4147-A177-3AD203B41FA5}">
                      <a16:colId xmlns:a16="http://schemas.microsoft.com/office/drawing/2014/main" val="20004"/>
                    </a:ext>
                  </a:extLst>
                </a:gridCol>
                <a:gridCol w="457200">
                  <a:extLst>
                    <a:ext uri="{9D8B030D-6E8A-4147-A177-3AD203B41FA5}">
                      <a16:colId xmlns:a16="http://schemas.microsoft.com/office/drawing/2014/main" val="20005"/>
                    </a:ext>
                  </a:extLst>
                </a:gridCol>
                <a:gridCol w="457200">
                  <a:extLst>
                    <a:ext uri="{9D8B030D-6E8A-4147-A177-3AD203B41FA5}">
                      <a16:colId xmlns:a16="http://schemas.microsoft.com/office/drawing/2014/main" val="20006"/>
                    </a:ext>
                  </a:extLst>
                </a:gridCol>
              </a:tblGrid>
              <a:tr h="457200">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457200">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457200">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457200">
                <a:tc>
                  <a:txBody>
                    <a:bodyPr/>
                    <a:lstStyle/>
                    <a:p>
                      <a:endParaRPr lang="en-GB"/>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r h="457200">
                <a:tc>
                  <a:txBody>
                    <a:bodyPr/>
                    <a:lstStyle/>
                    <a:p>
                      <a:endParaRPr lang="en-GB"/>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4"/>
                  </a:ext>
                </a:extLst>
              </a:tr>
              <a:tr h="457200">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5"/>
                  </a:ext>
                </a:extLst>
              </a:tr>
            </a:tbl>
          </a:graphicData>
        </a:graphic>
      </p:graphicFrame>
      <p:sp>
        <p:nvSpPr>
          <p:cNvPr id="14" name="Right Arrow 13"/>
          <p:cNvSpPr/>
          <p:nvPr/>
        </p:nvSpPr>
        <p:spPr>
          <a:xfrm>
            <a:off x="4176215" y="4517409"/>
            <a:ext cx="731520" cy="18288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p:cNvSpPr txBox="1"/>
          <p:nvPr/>
        </p:nvSpPr>
        <p:spPr>
          <a:xfrm>
            <a:off x="5943597" y="2285184"/>
            <a:ext cx="1800493" cy="369332"/>
          </a:xfrm>
          <a:prstGeom prst="rect">
            <a:avLst/>
          </a:prstGeom>
          <a:noFill/>
        </p:spPr>
        <p:txBody>
          <a:bodyPr wrap="none" rtlCol="0">
            <a:spAutoFit/>
          </a:bodyPr>
          <a:lstStyle/>
          <a:p>
            <a:pPr>
              <a:spcAft>
                <a:spcPts val="600"/>
              </a:spcAft>
            </a:pPr>
            <a:r>
              <a:rPr lang="en-US" b="1" dirty="0"/>
              <a:t>Output sample</a:t>
            </a:r>
            <a:endParaRPr lang="en-US" dirty="0"/>
          </a:p>
        </p:txBody>
      </p:sp>
    </p:spTree>
    <p:extLst>
      <p:ext uri="{BB962C8B-B14F-4D97-AF65-F5344CB8AC3E}">
        <p14:creationId xmlns:p14="http://schemas.microsoft.com/office/powerpoint/2010/main" val="6192424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FF00">
              <a:alpha val="49020"/>
            </a:srgbClr>
          </a:solidFill>
        </p:spPr>
        <p:txBody>
          <a:bodyPr/>
          <a:lstStyle/>
          <a:p>
            <a:r>
              <a:rPr lang="en-US" dirty="0"/>
              <a:t>Common types of an image (</a:t>
            </a:r>
            <a:r>
              <a:rPr lang="en-US" dirty="0" err="1"/>
              <a:t>ct</a:t>
            </a:r>
            <a:r>
              <a:rPr lang="en-US" dirty="0"/>
              <a:t>)</a:t>
            </a:r>
            <a:br>
              <a:rPr lang="en-US" dirty="0"/>
            </a:br>
            <a:r>
              <a:rPr lang="en-US" sz="2000" b="1" dirty="0">
                <a:solidFill>
                  <a:srgbClr val="FF0000"/>
                </a:solidFill>
              </a:rPr>
              <a:t>Ex. 2</a:t>
            </a:r>
            <a:endParaRPr lang="en-GB" b="1" dirty="0"/>
          </a:p>
        </p:txBody>
      </p:sp>
      <p:sp>
        <p:nvSpPr>
          <p:cNvPr id="3" name="Content Placeholder 2"/>
          <p:cNvSpPr>
            <a:spLocks noGrp="1"/>
          </p:cNvSpPr>
          <p:nvPr>
            <p:ph idx="1"/>
          </p:nvPr>
        </p:nvSpPr>
        <p:spPr/>
        <p:txBody>
          <a:bodyPr/>
          <a:lstStyle/>
          <a:p>
            <a:r>
              <a:rPr lang="en-US" dirty="0"/>
              <a:t>Write pseudo code to fill the middle rows and columns (white color) of a binary image.</a:t>
            </a:r>
            <a:endParaRPr lang="en-GB" dirty="0"/>
          </a:p>
        </p:txBody>
      </p:sp>
      <p:graphicFrame>
        <p:nvGraphicFramePr>
          <p:cNvPr id="6" name="Table 5"/>
          <p:cNvGraphicFramePr>
            <a:graphicFrameLocks noGrp="1"/>
          </p:cNvGraphicFramePr>
          <p:nvPr>
            <p:extLst>
              <p:ext uri="{D42A27DB-BD31-4B8C-83A1-F6EECF244321}">
                <p14:modId xmlns:p14="http://schemas.microsoft.com/office/powerpoint/2010/main" val="1259656681"/>
              </p:ext>
            </p:extLst>
          </p:nvPr>
        </p:nvGraphicFramePr>
        <p:xfrm>
          <a:off x="545910" y="3200400"/>
          <a:ext cx="3200400" cy="2743200"/>
        </p:xfrm>
        <a:graphic>
          <a:graphicData uri="http://schemas.openxmlformats.org/drawingml/2006/table">
            <a:tbl>
              <a:tblPr firstRow="1" bandRow="1">
                <a:tableStyleId>{2D5ABB26-0587-4C30-8999-92F81FD0307C}</a:tableStyleId>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457200">
                  <a:extLst>
                    <a:ext uri="{9D8B030D-6E8A-4147-A177-3AD203B41FA5}">
                      <a16:colId xmlns:a16="http://schemas.microsoft.com/office/drawing/2014/main" val="20003"/>
                    </a:ext>
                  </a:extLst>
                </a:gridCol>
                <a:gridCol w="457200">
                  <a:extLst>
                    <a:ext uri="{9D8B030D-6E8A-4147-A177-3AD203B41FA5}">
                      <a16:colId xmlns:a16="http://schemas.microsoft.com/office/drawing/2014/main" val="20004"/>
                    </a:ext>
                  </a:extLst>
                </a:gridCol>
                <a:gridCol w="457200">
                  <a:extLst>
                    <a:ext uri="{9D8B030D-6E8A-4147-A177-3AD203B41FA5}">
                      <a16:colId xmlns:a16="http://schemas.microsoft.com/office/drawing/2014/main" val="20005"/>
                    </a:ext>
                  </a:extLst>
                </a:gridCol>
                <a:gridCol w="457200">
                  <a:extLst>
                    <a:ext uri="{9D8B030D-6E8A-4147-A177-3AD203B41FA5}">
                      <a16:colId xmlns:a16="http://schemas.microsoft.com/office/drawing/2014/main" val="20006"/>
                    </a:ext>
                  </a:extLst>
                </a:gridCol>
              </a:tblGrid>
              <a:tr h="457200">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457200">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457200">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457200">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r h="457200">
                <a:tc>
                  <a:txBody>
                    <a:bodyPr/>
                    <a:lstStyle/>
                    <a:p>
                      <a:endParaRPr lang="en-GB"/>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4"/>
                  </a:ext>
                </a:extLst>
              </a:tr>
              <a:tr h="457200">
                <a:tc>
                  <a:txBody>
                    <a:bodyPr/>
                    <a:lstStyle/>
                    <a:p>
                      <a:endParaRPr lang="en-GB"/>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7" name="TextBox 6"/>
              <p:cNvSpPr txBox="1"/>
              <p:nvPr/>
            </p:nvSpPr>
            <p:spPr>
              <a:xfrm>
                <a:off x="1110015" y="2285184"/>
                <a:ext cx="1875835" cy="723275"/>
              </a:xfrm>
              <a:prstGeom prst="rect">
                <a:avLst/>
              </a:prstGeom>
              <a:noFill/>
            </p:spPr>
            <p:txBody>
              <a:bodyPr wrap="none" rtlCol="0">
                <a:spAutoFit/>
              </a:bodyPr>
              <a:lstStyle/>
              <a:p>
                <a:pPr>
                  <a:spcAft>
                    <a:spcPts val="600"/>
                  </a:spcAft>
                </a:pPr>
                <a:r>
                  <a:rPr lang="en-US" b="1" dirty="0"/>
                  <a:t>Input sample</a:t>
                </a:r>
                <a:endParaRPr lang="en-US" dirty="0"/>
              </a:p>
              <a:p>
                <a:r>
                  <a:rPr lang="en-US" dirty="0"/>
                  <a:t>image size </a:t>
                </a:r>
                <a14:m>
                  <m:oMath xmlns:m="http://schemas.openxmlformats.org/officeDocument/2006/math">
                    <m:r>
                      <a:rPr lang="en-US" b="0" i="1" smtClean="0">
                        <a:latin typeface="Cambria Math"/>
                      </a:rPr>
                      <m:t>6</m:t>
                    </m:r>
                    <m:r>
                      <a:rPr lang="en-US" b="0" i="1" smtClean="0">
                        <a:latin typeface="Cambria Math"/>
                        <a:ea typeface="Cambria Math"/>
                      </a:rPr>
                      <m:t>×7</m:t>
                    </m:r>
                  </m:oMath>
                </a14:m>
                <a:endParaRPr lang="en-GB" dirty="0"/>
              </a:p>
            </p:txBody>
          </p:sp>
        </mc:Choice>
        <mc:Fallback xmlns="">
          <p:sp>
            <p:nvSpPr>
              <p:cNvPr id="7" name="TextBox 6"/>
              <p:cNvSpPr txBox="1">
                <a:spLocks noRot="1" noChangeAspect="1" noMove="1" noResize="1" noEditPoints="1" noAdjustHandles="1" noChangeArrowheads="1" noChangeShapeType="1" noTextEdit="1"/>
              </p:cNvSpPr>
              <p:nvPr/>
            </p:nvSpPr>
            <p:spPr>
              <a:xfrm>
                <a:off x="1110015" y="2285184"/>
                <a:ext cx="1875835" cy="723275"/>
              </a:xfrm>
              <a:prstGeom prst="rect">
                <a:avLst/>
              </a:prstGeom>
              <a:blipFill rotWithShape="1">
                <a:blip r:embed="rId2"/>
                <a:stretch>
                  <a:fillRect l="-2597" t="-4202" b="-12605"/>
                </a:stretch>
              </a:blipFill>
            </p:spPr>
            <p:txBody>
              <a:bodyPr/>
              <a:lstStyle/>
              <a:p>
                <a:r>
                  <a:rPr lang="en-GB">
                    <a:noFill/>
                  </a:rPr>
                  <a:t> </a:t>
                </a:r>
              </a:p>
            </p:txBody>
          </p:sp>
        </mc:Fallback>
      </mc:AlternateContent>
      <p:graphicFrame>
        <p:nvGraphicFramePr>
          <p:cNvPr id="8" name="Table 7"/>
          <p:cNvGraphicFramePr>
            <a:graphicFrameLocks noGrp="1"/>
          </p:cNvGraphicFramePr>
          <p:nvPr>
            <p:extLst>
              <p:ext uri="{D42A27DB-BD31-4B8C-83A1-F6EECF244321}">
                <p14:modId xmlns:p14="http://schemas.microsoft.com/office/powerpoint/2010/main" val="64994907"/>
              </p:ext>
            </p:extLst>
          </p:nvPr>
        </p:nvGraphicFramePr>
        <p:xfrm>
          <a:off x="5222543" y="3200400"/>
          <a:ext cx="3200400" cy="2743200"/>
        </p:xfrm>
        <a:graphic>
          <a:graphicData uri="http://schemas.openxmlformats.org/drawingml/2006/table">
            <a:tbl>
              <a:tblPr firstRow="1" bandRow="1">
                <a:tableStyleId>{2D5ABB26-0587-4C30-8999-92F81FD0307C}</a:tableStyleId>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457200">
                  <a:extLst>
                    <a:ext uri="{9D8B030D-6E8A-4147-A177-3AD203B41FA5}">
                      <a16:colId xmlns:a16="http://schemas.microsoft.com/office/drawing/2014/main" val="20003"/>
                    </a:ext>
                  </a:extLst>
                </a:gridCol>
                <a:gridCol w="457200">
                  <a:extLst>
                    <a:ext uri="{9D8B030D-6E8A-4147-A177-3AD203B41FA5}">
                      <a16:colId xmlns:a16="http://schemas.microsoft.com/office/drawing/2014/main" val="20004"/>
                    </a:ext>
                  </a:extLst>
                </a:gridCol>
                <a:gridCol w="457200">
                  <a:extLst>
                    <a:ext uri="{9D8B030D-6E8A-4147-A177-3AD203B41FA5}">
                      <a16:colId xmlns:a16="http://schemas.microsoft.com/office/drawing/2014/main" val="20005"/>
                    </a:ext>
                  </a:extLst>
                </a:gridCol>
                <a:gridCol w="457200">
                  <a:extLst>
                    <a:ext uri="{9D8B030D-6E8A-4147-A177-3AD203B41FA5}">
                      <a16:colId xmlns:a16="http://schemas.microsoft.com/office/drawing/2014/main" val="20006"/>
                    </a:ext>
                  </a:extLst>
                </a:gridCol>
              </a:tblGrid>
              <a:tr h="457200">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457200">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457200">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457200">
                <a:tc>
                  <a:txBody>
                    <a:bodyPr/>
                    <a:lstStyle/>
                    <a:p>
                      <a:endParaRPr lang="en-GB"/>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457200">
                <a:tc>
                  <a:txBody>
                    <a:bodyPr/>
                    <a:lstStyle/>
                    <a:p>
                      <a:endParaRPr lang="en-GB"/>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4"/>
                  </a:ext>
                </a:extLst>
              </a:tr>
              <a:tr h="457200">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5"/>
                  </a:ext>
                </a:extLst>
              </a:tr>
            </a:tbl>
          </a:graphicData>
        </a:graphic>
      </p:graphicFrame>
      <p:sp>
        <p:nvSpPr>
          <p:cNvPr id="14" name="Right Arrow 13"/>
          <p:cNvSpPr/>
          <p:nvPr/>
        </p:nvSpPr>
        <p:spPr>
          <a:xfrm>
            <a:off x="4176215" y="4517409"/>
            <a:ext cx="731520" cy="18288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p:cNvSpPr txBox="1"/>
          <p:nvPr/>
        </p:nvSpPr>
        <p:spPr>
          <a:xfrm>
            <a:off x="5943597" y="2285184"/>
            <a:ext cx="1800493" cy="369332"/>
          </a:xfrm>
          <a:prstGeom prst="rect">
            <a:avLst/>
          </a:prstGeom>
          <a:noFill/>
        </p:spPr>
        <p:txBody>
          <a:bodyPr wrap="none" rtlCol="0">
            <a:spAutoFit/>
          </a:bodyPr>
          <a:lstStyle/>
          <a:p>
            <a:pPr>
              <a:spcAft>
                <a:spcPts val="600"/>
              </a:spcAft>
            </a:pPr>
            <a:r>
              <a:rPr lang="en-US" b="1" dirty="0"/>
              <a:t>Output sample</a:t>
            </a:r>
            <a:endParaRPr lang="en-US" dirty="0"/>
          </a:p>
        </p:txBody>
      </p:sp>
    </p:spTree>
    <p:extLst>
      <p:ext uri="{BB962C8B-B14F-4D97-AF65-F5344CB8AC3E}">
        <p14:creationId xmlns:p14="http://schemas.microsoft.com/office/powerpoint/2010/main" val="1784750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DIGITAL IMAGE</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dirty="0"/>
                  <a:t>An image is defined as a two-dimensional function, </a:t>
                </a:r>
                <a14:m>
                  <m:oMath xmlns:m="http://schemas.openxmlformats.org/officeDocument/2006/math">
                    <m:r>
                      <a:rPr lang="en-US" b="1" i="1" smtClean="0">
                        <a:solidFill>
                          <a:srgbClr val="FF0000"/>
                        </a:solidFill>
                        <a:latin typeface="Cambria Math"/>
                      </a:rPr>
                      <m:t>𝒇</m:t>
                    </m:r>
                    <m:d>
                      <m:dPr>
                        <m:ctrlPr>
                          <a:rPr lang="en-US" b="1" i="1" smtClean="0">
                            <a:solidFill>
                              <a:srgbClr val="FF0000"/>
                            </a:solidFill>
                            <a:latin typeface="Cambria Math" panose="02040503050406030204" pitchFamily="18" charset="0"/>
                          </a:rPr>
                        </m:ctrlPr>
                      </m:dPr>
                      <m:e>
                        <m:r>
                          <a:rPr lang="en-US" b="1" i="1" smtClean="0">
                            <a:solidFill>
                              <a:srgbClr val="FF0000"/>
                            </a:solidFill>
                            <a:latin typeface="Cambria Math"/>
                          </a:rPr>
                          <m:t>𝒙</m:t>
                        </m:r>
                        <m:r>
                          <a:rPr lang="en-US" b="1" i="1" smtClean="0">
                            <a:solidFill>
                              <a:srgbClr val="FF0000"/>
                            </a:solidFill>
                            <a:latin typeface="Cambria Math"/>
                          </a:rPr>
                          <m:t>,</m:t>
                        </m:r>
                        <m:r>
                          <a:rPr lang="en-US" b="1" i="1" smtClean="0">
                            <a:solidFill>
                              <a:srgbClr val="FF0000"/>
                            </a:solidFill>
                            <a:latin typeface="Cambria Math"/>
                          </a:rPr>
                          <m:t>𝒚</m:t>
                        </m:r>
                      </m:e>
                    </m:d>
                  </m:oMath>
                </a14:m>
                <a:endParaRPr lang="en-GB" dirty="0"/>
              </a:p>
              <a:p>
                <a:pPr lvl="2"/>
                <a:r>
                  <a:rPr lang="en-GB" b="1" dirty="0"/>
                  <a:t>x</a:t>
                </a:r>
                <a:r>
                  <a:rPr lang="en-GB" dirty="0"/>
                  <a:t> and </a:t>
                </a:r>
                <a:r>
                  <a:rPr lang="en-GB" b="1" dirty="0"/>
                  <a:t>y</a:t>
                </a:r>
                <a:r>
                  <a:rPr lang="en-GB" dirty="0"/>
                  <a:t> are spatial coordinates</a:t>
                </a:r>
              </a:p>
              <a:p>
                <a:pPr lvl="2"/>
                <a:r>
                  <a:rPr lang="en-GB" dirty="0"/>
                  <a:t>the amplitude of </a:t>
                </a:r>
                <a14:m>
                  <m:oMath xmlns:m="http://schemas.openxmlformats.org/officeDocument/2006/math">
                    <m:r>
                      <a:rPr lang="en-GB" b="1" i="1" dirty="0" smtClean="0">
                        <a:latin typeface="Cambria Math"/>
                      </a:rPr>
                      <m:t>𝒇</m:t>
                    </m:r>
                  </m:oMath>
                </a14:m>
                <a:r>
                  <a:rPr lang="en-GB" dirty="0"/>
                  <a:t> at any pair of coordinates </a:t>
                </a:r>
                <a14:m>
                  <m:oMath xmlns:m="http://schemas.openxmlformats.org/officeDocument/2006/math">
                    <m:d>
                      <m:dPr>
                        <m:ctrlPr>
                          <a:rPr lang="en-US" b="1" i="1" smtClean="0">
                            <a:latin typeface="Cambria Math" panose="02040503050406030204" pitchFamily="18" charset="0"/>
                          </a:rPr>
                        </m:ctrlPr>
                      </m:dPr>
                      <m:e>
                        <m:r>
                          <a:rPr lang="en-US" b="1" i="1" smtClean="0">
                            <a:latin typeface="Cambria Math"/>
                          </a:rPr>
                          <m:t>𝒙</m:t>
                        </m:r>
                        <m:r>
                          <a:rPr lang="en-US" b="1" i="1" smtClean="0">
                            <a:latin typeface="Cambria Math"/>
                          </a:rPr>
                          <m:t>,</m:t>
                        </m:r>
                        <m:r>
                          <a:rPr lang="en-US" b="1" i="1" smtClean="0">
                            <a:latin typeface="Cambria Math"/>
                          </a:rPr>
                          <m:t>𝒚</m:t>
                        </m:r>
                      </m:e>
                    </m:d>
                    <m:r>
                      <a:rPr lang="en-US" b="1" i="1" smtClean="0">
                        <a:latin typeface="Cambria Math"/>
                      </a:rPr>
                      <m:t> </m:t>
                    </m:r>
                  </m:oMath>
                </a14:m>
                <a:r>
                  <a:rPr lang="en-GB" dirty="0"/>
                  <a:t>is called the </a:t>
                </a:r>
                <a:r>
                  <a:rPr lang="en-GB" b="1" dirty="0">
                    <a:solidFill>
                      <a:srgbClr val="FF0000"/>
                    </a:solidFill>
                  </a:rPr>
                  <a:t>intensity</a:t>
                </a:r>
                <a:r>
                  <a:rPr lang="en-GB" dirty="0">
                    <a:solidFill>
                      <a:srgbClr val="FF0000"/>
                    </a:solidFill>
                  </a:rPr>
                  <a:t> </a:t>
                </a:r>
                <a:r>
                  <a:rPr lang="en-GB" dirty="0"/>
                  <a:t>or </a:t>
                </a:r>
                <a:r>
                  <a:rPr lang="en-GB" b="1" dirty="0" err="1">
                    <a:solidFill>
                      <a:srgbClr val="FF0000"/>
                    </a:solidFill>
                  </a:rPr>
                  <a:t>gray</a:t>
                </a:r>
                <a:r>
                  <a:rPr lang="en-GB" b="1" dirty="0">
                    <a:solidFill>
                      <a:srgbClr val="FF0000"/>
                    </a:solidFill>
                  </a:rPr>
                  <a:t> level </a:t>
                </a:r>
                <a:r>
                  <a:rPr lang="en-GB" dirty="0"/>
                  <a:t>of the image at that point</a:t>
                </a:r>
              </a:p>
              <a:p>
                <a:pPr lvl="2">
                  <a:buFont typeface="Symbol"/>
                  <a:buChar char="Þ"/>
                </a:pPr>
                <a:r>
                  <a:rPr lang="en-GB" dirty="0"/>
                  <a:t> when x, y, and the intensity values of f are all </a:t>
                </a:r>
                <a:r>
                  <a:rPr lang="en-GB" b="1" i="1" dirty="0"/>
                  <a:t>finite, discrete quantities</a:t>
                </a:r>
                <a:r>
                  <a:rPr lang="en-GB" dirty="0"/>
                  <a:t>, we call the image a </a:t>
                </a:r>
                <a:r>
                  <a:rPr lang="en-GB" b="1" dirty="0"/>
                  <a:t>digital image</a:t>
                </a:r>
                <a:endParaRPr lang="en-GB" dirty="0"/>
              </a:p>
              <a:p>
                <a:r>
                  <a:rPr lang="en-GB" dirty="0"/>
                  <a:t>A digital image can be represented by a two-dimensional array or matrix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1296" r="-1192"/>
                </a:stretch>
              </a:blipFill>
            </p:spPr>
            <p:txBody>
              <a:bodyPr/>
              <a:lstStyle/>
              <a:p>
                <a:r>
                  <a:rPr lang="en-GB">
                    <a:noFill/>
                  </a:rPr>
                  <a:t> </a:t>
                </a:r>
              </a:p>
            </p:txBody>
          </p:sp>
        </mc:Fallback>
      </mc:AlternateContent>
      <p:pic>
        <p:nvPicPr>
          <p:cNvPr id="94212" name="Picture 4" descr="Lightbo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9596" y="3576626"/>
            <a:ext cx="5844404" cy="26864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063317" y="5971848"/>
            <a:ext cx="3175741" cy="338554"/>
          </a:xfrm>
          <a:prstGeom prst="rect">
            <a:avLst/>
          </a:prstGeom>
          <a:noFill/>
        </p:spPr>
        <p:txBody>
          <a:bodyPr wrap="none" rtlCol="0">
            <a:spAutoFit/>
          </a:bodyPr>
          <a:lstStyle/>
          <a:p>
            <a:r>
              <a:rPr lang="en-GB" sz="1600" dirty="0"/>
              <a:t>(https://www.geeksforgeeks.org/)</a:t>
            </a:r>
          </a:p>
        </p:txBody>
      </p:sp>
      <mc:AlternateContent xmlns:mc="http://schemas.openxmlformats.org/markup-compatibility/2006" xmlns:a14="http://schemas.microsoft.com/office/drawing/2010/main">
        <mc:Choice Requires="a14">
          <p:sp>
            <p:nvSpPr>
              <p:cNvPr id="5" name="TextBox 4"/>
              <p:cNvSpPr txBox="1"/>
              <p:nvPr/>
            </p:nvSpPr>
            <p:spPr>
              <a:xfrm>
                <a:off x="1084997" y="4032493"/>
                <a:ext cx="1815152" cy="1200329"/>
              </a:xfrm>
              <a:prstGeom prst="rect">
                <a:avLst/>
              </a:prstGeom>
              <a:noFill/>
            </p:spPr>
            <p:txBody>
              <a:bodyPr wrap="square" rtlCol="0">
                <a:spAutoFit/>
              </a:bodyPr>
              <a:lstStyle/>
              <a:p>
                <a:r>
                  <a:rPr lang="en-US" dirty="0"/>
                  <a:t>The image size (height x width) is </a:t>
                </a:r>
                <a14:m>
                  <m:oMath xmlns:m="http://schemas.openxmlformats.org/officeDocument/2006/math">
                    <m:r>
                      <a:rPr lang="en-US" b="0" i="1" smtClean="0">
                        <a:latin typeface="Cambria Math"/>
                      </a:rPr>
                      <m:t>𝑀</m:t>
                    </m:r>
                    <m:r>
                      <a:rPr lang="en-US" b="0" i="1" smtClean="0">
                        <a:latin typeface="Cambria Math"/>
                        <a:ea typeface="Cambria Math"/>
                      </a:rPr>
                      <m:t>×</m:t>
                    </m:r>
                    <m:r>
                      <a:rPr lang="en-US" b="0" i="1" smtClean="0">
                        <a:latin typeface="Cambria Math"/>
                        <a:ea typeface="Cambria Math"/>
                      </a:rPr>
                      <m:t>𝑁</m:t>
                    </m:r>
                  </m:oMath>
                </a14:m>
                <a:endParaRPr lang="en-GB" dirty="0"/>
              </a:p>
              <a:p>
                <a:endParaRPr lang="en-GB" dirty="0"/>
              </a:p>
            </p:txBody>
          </p:sp>
        </mc:Choice>
        <mc:Fallback xmlns="">
          <p:sp>
            <p:nvSpPr>
              <p:cNvPr id="5" name="TextBox 4"/>
              <p:cNvSpPr txBox="1">
                <a:spLocks noRot="1" noChangeAspect="1" noMove="1" noResize="1" noEditPoints="1" noAdjustHandles="1" noChangeArrowheads="1" noChangeShapeType="1" noTextEdit="1"/>
              </p:cNvSpPr>
              <p:nvPr/>
            </p:nvSpPr>
            <p:spPr>
              <a:xfrm>
                <a:off x="1084997" y="4032493"/>
                <a:ext cx="1815152" cy="1200329"/>
              </a:xfrm>
              <a:prstGeom prst="rect">
                <a:avLst/>
              </a:prstGeom>
              <a:blipFill rotWithShape="1">
                <a:blip r:embed="rId4"/>
                <a:stretch>
                  <a:fillRect l="-3020" t="-2538" r="-1678"/>
                </a:stretch>
              </a:blipFill>
            </p:spPr>
            <p:txBody>
              <a:bodyPr/>
              <a:lstStyle/>
              <a:p>
                <a:r>
                  <a:rPr lang="en-GB">
                    <a:noFill/>
                  </a:rPr>
                  <a:t> </a:t>
                </a:r>
              </a:p>
            </p:txBody>
          </p:sp>
        </mc:Fallback>
      </mc:AlternateContent>
      <p:sp>
        <p:nvSpPr>
          <p:cNvPr id="6" name="TextBox 5"/>
          <p:cNvSpPr txBox="1"/>
          <p:nvPr/>
        </p:nvSpPr>
        <p:spPr>
          <a:xfrm>
            <a:off x="542747" y="5110073"/>
            <a:ext cx="3098042" cy="1200329"/>
          </a:xfrm>
          <a:prstGeom prst="rect">
            <a:avLst/>
          </a:prstGeom>
          <a:noFill/>
        </p:spPr>
        <p:txBody>
          <a:bodyPr wrap="square" rtlCol="0">
            <a:spAutoFit/>
          </a:bodyPr>
          <a:lstStyle/>
          <a:p>
            <a:r>
              <a:rPr lang="en-GB" b="1" dirty="0"/>
              <a:t>Every element of this matrix is called image element , picture element , or </a:t>
            </a:r>
            <a:r>
              <a:rPr lang="en-GB" b="1" dirty="0">
                <a:solidFill>
                  <a:srgbClr val="FF0000"/>
                </a:solidFill>
              </a:rPr>
              <a:t>pixel</a:t>
            </a:r>
            <a:r>
              <a:rPr lang="en-GB" b="1" dirty="0"/>
              <a:t>.</a:t>
            </a:r>
          </a:p>
        </p:txBody>
      </p:sp>
    </p:spTree>
    <p:extLst>
      <p:ext uri="{BB962C8B-B14F-4D97-AF65-F5344CB8AC3E}">
        <p14:creationId xmlns:p14="http://schemas.microsoft.com/office/powerpoint/2010/main" val="27956603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FF00">
              <a:alpha val="47059"/>
            </a:srgbClr>
          </a:solidFill>
        </p:spPr>
        <p:txBody>
          <a:bodyPr/>
          <a:lstStyle/>
          <a:p>
            <a:r>
              <a:rPr lang="en-US" dirty="0"/>
              <a:t>Common types of an image (</a:t>
            </a:r>
            <a:r>
              <a:rPr lang="en-US" dirty="0" err="1"/>
              <a:t>ct</a:t>
            </a:r>
            <a:r>
              <a:rPr lang="en-US" dirty="0"/>
              <a:t>)</a:t>
            </a:r>
            <a:br>
              <a:rPr lang="en-US" dirty="0"/>
            </a:br>
            <a:r>
              <a:rPr lang="en-US" sz="2000" b="1" dirty="0">
                <a:solidFill>
                  <a:srgbClr val="FF0000"/>
                </a:solidFill>
              </a:rPr>
              <a:t>Ex. 3</a:t>
            </a:r>
            <a:endParaRPr lang="en-GB" b="1" dirty="0"/>
          </a:p>
        </p:txBody>
      </p:sp>
      <p:sp>
        <p:nvSpPr>
          <p:cNvPr id="3" name="Content Placeholder 2"/>
          <p:cNvSpPr>
            <a:spLocks noGrp="1"/>
          </p:cNvSpPr>
          <p:nvPr>
            <p:ph idx="1"/>
          </p:nvPr>
        </p:nvSpPr>
        <p:spPr/>
        <p:txBody>
          <a:bodyPr/>
          <a:lstStyle/>
          <a:p>
            <a:r>
              <a:rPr lang="en-US" dirty="0"/>
              <a:t>Write pseudo code to invert color (black to white and vice versa) of a binary image.</a:t>
            </a:r>
            <a:endParaRPr lang="en-GB" dirty="0"/>
          </a:p>
        </p:txBody>
      </p:sp>
      <p:graphicFrame>
        <p:nvGraphicFramePr>
          <p:cNvPr id="6" name="Table 5"/>
          <p:cNvGraphicFramePr>
            <a:graphicFrameLocks noGrp="1"/>
          </p:cNvGraphicFramePr>
          <p:nvPr>
            <p:extLst>
              <p:ext uri="{D42A27DB-BD31-4B8C-83A1-F6EECF244321}">
                <p14:modId xmlns:p14="http://schemas.microsoft.com/office/powerpoint/2010/main" val="3068724445"/>
              </p:ext>
            </p:extLst>
          </p:nvPr>
        </p:nvGraphicFramePr>
        <p:xfrm>
          <a:off x="545910" y="3200400"/>
          <a:ext cx="3200400" cy="2743200"/>
        </p:xfrm>
        <a:graphic>
          <a:graphicData uri="http://schemas.openxmlformats.org/drawingml/2006/table">
            <a:tbl>
              <a:tblPr firstRow="1" bandRow="1">
                <a:tableStyleId>{2D5ABB26-0587-4C30-8999-92F81FD0307C}</a:tableStyleId>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457200">
                  <a:extLst>
                    <a:ext uri="{9D8B030D-6E8A-4147-A177-3AD203B41FA5}">
                      <a16:colId xmlns:a16="http://schemas.microsoft.com/office/drawing/2014/main" val="20003"/>
                    </a:ext>
                  </a:extLst>
                </a:gridCol>
                <a:gridCol w="457200">
                  <a:extLst>
                    <a:ext uri="{9D8B030D-6E8A-4147-A177-3AD203B41FA5}">
                      <a16:colId xmlns:a16="http://schemas.microsoft.com/office/drawing/2014/main" val="20004"/>
                    </a:ext>
                  </a:extLst>
                </a:gridCol>
                <a:gridCol w="457200">
                  <a:extLst>
                    <a:ext uri="{9D8B030D-6E8A-4147-A177-3AD203B41FA5}">
                      <a16:colId xmlns:a16="http://schemas.microsoft.com/office/drawing/2014/main" val="20005"/>
                    </a:ext>
                  </a:extLst>
                </a:gridCol>
                <a:gridCol w="457200">
                  <a:extLst>
                    <a:ext uri="{9D8B030D-6E8A-4147-A177-3AD203B41FA5}">
                      <a16:colId xmlns:a16="http://schemas.microsoft.com/office/drawing/2014/main" val="20006"/>
                    </a:ext>
                  </a:extLst>
                </a:gridCol>
              </a:tblGrid>
              <a:tr h="457200">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57200">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57200">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457200">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457200">
                <a:tc>
                  <a:txBody>
                    <a:bodyPr/>
                    <a:lstStyle/>
                    <a:p>
                      <a:endParaRPr lang="en-GB"/>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457200">
                <a:tc>
                  <a:txBody>
                    <a:bodyPr/>
                    <a:lstStyle/>
                    <a:p>
                      <a:endParaRPr lang="en-GB"/>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7" name="TextBox 6"/>
              <p:cNvSpPr txBox="1"/>
              <p:nvPr/>
            </p:nvSpPr>
            <p:spPr>
              <a:xfrm>
                <a:off x="1110015" y="2285184"/>
                <a:ext cx="1875835" cy="723275"/>
              </a:xfrm>
              <a:prstGeom prst="rect">
                <a:avLst/>
              </a:prstGeom>
              <a:noFill/>
            </p:spPr>
            <p:txBody>
              <a:bodyPr wrap="none" rtlCol="0">
                <a:spAutoFit/>
              </a:bodyPr>
              <a:lstStyle/>
              <a:p>
                <a:pPr>
                  <a:spcAft>
                    <a:spcPts val="600"/>
                  </a:spcAft>
                </a:pPr>
                <a:r>
                  <a:rPr lang="en-US" b="1" dirty="0"/>
                  <a:t>Input sample</a:t>
                </a:r>
                <a:endParaRPr lang="en-US" dirty="0"/>
              </a:p>
              <a:p>
                <a:r>
                  <a:rPr lang="en-US" dirty="0"/>
                  <a:t>image size </a:t>
                </a:r>
                <a14:m>
                  <m:oMath xmlns:m="http://schemas.openxmlformats.org/officeDocument/2006/math">
                    <m:r>
                      <a:rPr lang="en-US" b="0" i="1" smtClean="0">
                        <a:latin typeface="Cambria Math"/>
                      </a:rPr>
                      <m:t>6</m:t>
                    </m:r>
                    <m:r>
                      <a:rPr lang="en-US" b="0" i="1" smtClean="0">
                        <a:latin typeface="Cambria Math"/>
                        <a:ea typeface="Cambria Math"/>
                      </a:rPr>
                      <m:t>×7</m:t>
                    </m:r>
                  </m:oMath>
                </a14:m>
                <a:endParaRPr lang="en-GB" dirty="0"/>
              </a:p>
            </p:txBody>
          </p:sp>
        </mc:Choice>
        <mc:Fallback xmlns="">
          <p:sp>
            <p:nvSpPr>
              <p:cNvPr id="7" name="TextBox 6"/>
              <p:cNvSpPr txBox="1">
                <a:spLocks noRot="1" noChangeAspect="1" noMove="1" noResize="1" noEditPoints="1" noAdjustHandles="1" noChangeArrowheads="1" noChangeShapeType="1" noTextEdit="1"/>
              </p:cNvSpPr>
              <p:nvPr/>
            </p:nvSpPr>
            <p:spPr>
              <a:xfrm>
                <a:off x="1110015" y="2285184"/>
                <a:ext cx="1875835" cy="723275"/>
              </a:xfrm>
              <a:prstGeom prst="rect">
                <a:avLst/>
              </a:prstGeom>
              <a:blipFill rotWithShape="1">
                <a:blip r:embed="rId2"/>
                <a:stretch>
                  <a:fillRect l="-2597" t="-4202" b="-12605"/>
                </a:stretch>
              </a:blipFill>
            </p:spPr>
            <p:txBody>
              <a:bodyPr/>
              <a:lstStyle/>
              <a:p>
                <a:r>
                  <a:rPr lang="en-GB">
                    <a:noFill/>
                  </a:rPr>
                  <a:t> </a:t>
                </a:r>
              </a:p>
            </p:txBody>
          </p:sp>
        </mc:Fallback>
      </mc:AlternateContent>
      <p:graphicFrame>
        <p:nvGraphicFramePr>
          <p:cNvPr id="8" name="Table 7"/>
          <p:cNvGraphicFramePr>
            <a:graphicFrameLocks noGrp="1"/>
          </p:cNvGraphicFramePr>
          <p:nvPr>
            <p:extLst>
              <p:ext uri="{D42A27DB-BD31-4B8C-83A1-F6EECF244321}">
                <p14:modId xmlns:p14="http://schemas.microsoft.com/office/powerpoint/2010/main" val="1990443076"/>
              </p:ext>
            </p:extLst>
          </p:nvPr>
        </p:nvGraphicFramePr>
        <p:xfrm>
          <a:off x="5222543" y="3200400"/>
          <a:ext cx="3200400" cy="2743200"/>
        </p:xfrm>
        <a:graphic>
          <a:graphicData uri="http://schemas.openxmlformats.org/drawingml/2006/table">
            <a:tbl>
              <a:tblPr firstRow="1" bandRow="1">
                <a:tableStyleId>{2D5ABB26-0587-4C30-8999-92F81FD0307C}</a:tableStyleId>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457200">
                  <a:extLst>
                    <a:ext uri="{9D8B030D-6E8A-4147-A177-3AD203B41FA5}">
                      <a16:colId xmlns:a16="http://schemas.microsoft.com/office/drawing/2014/main" val="20003"/>
                    </a:ext>
                  </a:extLst>
                </a:gridCol>
                <a:gridCol w="457200">
                  <a:extLst>
                    <a:ext uri="{9D8B030D-6E8A-4147-A177-3AD203B41FA5}">
                      <a16:colId xmlns:a16="http://schemas.microsoft.com/office/drawing/2014/main" val="20004"/>
                    </a:ext>
                  </a:extLst>
                </a:gridCol>
                <a:gridCol w="457200">
                  <a:extLst>
                    <a:ext uri="{9D8B030D-6E8A-4147-A177-3AD203B41FA5}">
                      <a16:colId xmlns:a16="http://schemas.microsoft.com/office/drawing/2014/main" val="20005"/>
                    </a:ext>
                  </a:extLst>
                </a:gridCol>
                <a:gridCol w="457200">
                  <a:extLst>
                    <a:ext uri="{9D8B030D-6E8A-4147-A177-3AD203B41FA5}">
                      <a16:colId xmlns:a16="http://schemas.microsoft.com/office/drawing/2014/main" val="20006"/>
                    </a:ext>
                  </a:extLst>
                </a:gridCol>
              </a:tblGrid>
              <a:tr h="457200">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457200">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457200">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457200">
                <a:tc>
                  <a:txBody>
                    <a:bodyPr/>
                    <a:lstStyle/>
                    <a:p>
                      <a:endParaRPr lang="en-GB"/>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r h="457200">
                <a:tc>
                  <a:txBody>
                    <a:bodyPr/>
                    <a:lstStyle/>
                    <a:p>
                      <a:endParaRPr lang="en-GB"/>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4"/>
                  </a:ext>
                </a:extLst>
              </a:tr>
              <a:tr h="457200">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5"/>
                  </a:ext>
                </a:extLst>
              </a:tr>
            </a:tbl>
          </a:graphicData>
        </a:graphic>
      </p:graphicFrame>
      <p:sp>
        <p:nvSpPr>
          <p:cNvPr id="14" name="Right Arrow 13"/>
          <p:cNvSpPr/>
          <p:nvPr/>
        </p:nvSpPr>
        <p:spPr>
          <a:xfrm>
            <a:off x="4176215" y="4517409"/>
            <a:ext cx="731520" cy="18288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p:cNvSpPr txBox="1"/>
          <p:nvPr/>
        </p:nvSpPr>
        <p:spPr>
          <a:xfrm>
            <a:off x="5943597" y="2285184"/>
            <a:ext cx="1800493" cy="369332"/>
          </a:xfrm>
          <a:prstGeom prst="rect">
            <a:avLst/>
          </a:prstGeom>
          <a:noFill/>
        </p:spPr>
        <p:txBody>
          <a:bodyPr wrap="none" rtlCol="0">
            <a:spAutoFit/>
          </a:bodyPr>
          <a:lstStyle/>
          <a:p>
            <a:pPr>
              <a:spcAft>
                <a:spcPts val="600"/>
              </a:spcAft>
            </a:pPr>
            <a:r>
              <a:rPr lang="en-US" b="1" dirty="0"/>
              <a:t>Output sample</a:t>
            </a:r>
            <a:endParaRPr lang="en-US" dirty="0"/>
          </a:p>
        </p:txBody>
      </p:sp>
    </p:spTree>
    <p:extLst>
      <p:ext uri="{BB962C8B-B14F-4D97-AF65-F5344CB8AC3E}">
        <p14:creationId xmlns:p14="http://schemas.microsoft.com/office/powerpoint/2010/main" val="17847505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FF00">
              <a:alpha val="47059"/>
            </a:srgbClr>
          </a:solidFill>
        </p:spPr>
        <p:txBody>
          <a:bodyPr/>
          <a:lstStyle/>
          <a:p>
            <a:r>
              <a:rPr lang="en-US" dirty="0"/>
              <a:t>Common types of an image (</a:t>
            </a:r>
            <a:r>
              <a:rPr lang="en-US" dirty="0" err="1"/>
              <a:t>ct</a:t>
            </a:r>
            <a:r>
              <a:rPr lang="en-US" dirty="0"/>
              <a:t>)</a:t>
            </a:r>
            <a:br>
              <a:rPr lang="en-US" dirty="0"/>
            </a:br>
            <a:r>
              <a:rPr lang="en-US" sz="2000" b="1" dirty="0">
                <a:solidFill>
                  <a:srgbClr val="FF0000"/>
                </a:solidFill>
              </a:rPr>
              <a:t>Ex. 4</a:t>
            </a:r>
            <a:endParaRPr lang="en-GB" b="1" dirty="0"/>
          </a:p>
        </p:txBody>
      </p:sp>
      <p:sp>
        <p:nvSpPr>
          <p:cNvPr id="3" name="Content Placeholder 2"/>
          <p:cNvSpPr>
            <a:spLocks noGrp="1"/>
          </p:cNvSpPr>
          <p:nvPr>
            <p:ph idx="1"/>
          </p:nvPr>
        </p:nvSpPr>
        <p:spPr/>
        <p:txBody>
          <a:bodyPr/>
          <a:lstStyle/>
          <a:p>
            <a:r>
              <a:rPr lang="en-US" dirty="0"/>
              <a:t>Write pseudo code to draw one of six following images, and then count the number of white pixels in the image.</a:t>
            </a:r>
            <a:endParaRPr lang="en-GB" dirty="0"/>
          </a:p>
        </p:txBody>
      </p:sp>
      <p:pic>
        <p:nvPicPr>
          <p:cNvPr id="1026" name="Picture 2" descr="Binary Ima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03663"/>
            <a:ext cx="7227570" cy="47472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Rectangle 3"/>
              <p:cNvSpPr/>
              <p:nvPr/>
            </p:nvSpPr>
            <p:spPr>
              <a:xfrm>
                <a:off x="7356157" y="2003663"/>
                <a:ext cx="1916430" cy="2031325"/>
              </a:xfrm>
              <a:prstGeom prst="rect">
                <a:avLst/>
              </a:prstGeom>
            </p:spPr>
            <p:txBody>
              <a:bodyPr wrap="square">
                <a:spAutoFit/>
              </a:bodyPr>
              <a:lstStyle/>
              <a:p>
                <a:r>
                  <a:rPr lang="en-US" dirty="0">
                    <a:latin typeface="Arial" pitchFamily="34" charset="0"/>
                    <a:cs typeface="Arial" pitchFamily="34" charset="0"/>
                  </a:rPr>
                  <a:t>Initialize an image </a:t>
                </a:r>
                <a14:m>
                  <m:oMath xmlns:m="http://schemas.openxmlformats.org/officeDocument/2006/math">
                    <m:r>
                      <a:rPr lang="en-US" b="1" i="1" dirty="0">
                        <a:latin typeface="Cambria Math"/>
                      </a:rPr>
                      <m:t>𝑩</m:t>
                    </m:r>
                    <m:r>
                      <a:rPr lang="en-US" b="1" i="1" dirty="0">
                        <a:latin typeface="Cambria Math"/>
                      </a:rPr>
                      <m:t> </m:t>
                    </m:r>
                  </m:oMath>
                </a14:m>
                <a:r>
                  <a:rPr lang="en-US" dirty="0">
                    <a:latin typeface="Arial" pitchFamily="34" charset="0"/>
                    <a:cs typeface="Arial" pitchFamily="34" charset="0"/>
                  </a:rPr>
                  <a:t>with all Black color and size </a:t>
                </a:r>
                <a14:m>
                  <m:oMath xmlns:m="http://schemas.openxmlformats.org/officeDocument/2006/math">
                    <m:r>
                      <a:rPr lang="en-US" i="1" dirty="0">
                        <a:latin typeface="Cambria Math"/>
                      </a:rPr>
                      <m:t>𝑀</m:t>
                    </m:r>
                    <m:r>
                      <a:rPr lang="en-US" i="1" dirty="0">
                        <a:latin typeface="Cambria Math"/>
                        <a:ea typeface="Cambria Math"/>
                      </a:rPr>
                      <m:t>×</m:t>
                    </m:r>
                    <m:r>
                      <a:rPr lang="en-US" i="1" dirty="0">
                        <a:latin typeface="Cambria Math"/>
                        <a:ea typeface="Cambria Math"/>
                      </a:rPr>
                      <m:t>𝑁</m:t>
                    </m:r>
                  </m:oMath>
                </a14:m>
                <a:endParaRPr lang="en-US" i="1" dirty="0">
                  <a:latin typeface="Arial" pitchFamily="34" charset="0"/>
                  <a:cs typeface="Arial" pitchFamily="34" charset="0"/>
                </a:endParaRPr>
              </a:p>
              <a:p>
                <a:endParaRPr lang="en-US" i="1" dirty="0">
                  <a:latin typeface="Arial" pitchFamily="34" charset="0"/>
                  <a:cs typeface="Arial" pitchFamily="34" charset="0"/>
                </a:endParaRPr>
              </a:p>
              <a:p>
                <a:pPr/>
                <a14:m>
                  <m:oMathPara xmlns:m="http://schemas.openxmlformats.org/officeDocument/2006/math">
                    <m:oMathParaPr>
                      <m:jc m:val="left"/>
                    </m:oMathParaPr>
                    <m:oMath xmlns:m="http://schemas.openxmlformats.org/officeDocument/2006/math">
                      <m:r>
                        <a:rPr lang="en-US" b="1" i="1" dirty="0" smtClean="0">
                          <a:latin typeface="Cambria Math"/>
                        </a:rPr>
                        <m:t>𝑩</m:t>
                      </m:r>
                      <m:d>
                        <m:dPr>
                          <m:ctrlPr>
                            <a:rPr lang="en-US" i="1" dirty="0" smtClean="0">
                              <a:latin typeface="Cambria Math" panose="02040503050406030204" pitchFamily="18" charset="0"/>
                            </a:rPr>
                          </m:ctrlPr>
                        </m:dPr>
                        <m:e>
                          <m:r>
                            <a:rPr lang="en-US" b="0" i="1" dirty="0" smtClean="0">
                              <a:latin typeface="Cambria Math"/>
                            </a:rPr>
                            <m:t>𝑀</m:t>
                          </m:r>
                          <m:r>
                            <a:rPr lang="en-US" b="0" i="1" dirty="0" smtClean="0">
                              <a:latin typeface="Cambria Math"/>
                              <a:ea typeface="Cambria Math"/>
                            </a:rPr>
                            <m:t>×</m:t>
                          </m:r>
                          <m:r>
                            <a:rPr lang="en-US" b="0" i="1" dirty="0" smtClean="0">
                              <a:latin typeface="Cambria Math"/>
                              <a:ea typeface="Cambria Math"/>
                            </a:rPr>
                            <m:t>𝑁</m:t>
                          </m:r>
                        </m:e>
                      </m:d>
                      <m:r>
                        <a:rPr lang="en-US" b="0" i="1" dirty="0" smtClean="0">
                          <a:latin typeface="Cambria Math"/>
                        </a:rPr>
                        <m:t>=0</m:t>
                      </m:r>
                    </m:oMath>
                  </m:oMathPara>
                </a14:m>
                <a:endParaRPr lang="en-GB" dirty="0"/>
              </a:p>
              <a:p>
                <a:endParaRPr lang="en-GB" dirty="0"/>
              </a:p>
            </p:txBody>
          </p:sp>
        </mc:Choice>
        <mc:Fallback xmlns="">
          <p:sp>
            <p:nvSpPr>
              <p:cNvPr id="4" name="Rectangle 3"/>
              <p:cNvSpPr>
                <a:spLocks noRot="1" noChangeAspect="1" noMove="1" noResize="1" noEditPoints="1" noAdjustHandles="1" noChangeArrowheads="1" noChangeShapeType="1" noTextEdit="1"/>
              </p:cNvSpPr>
              <p:nvPr/>
            </p:nvSpPr>
            <p:spPr>
              <a:xfrm>
                <a:off x="7356157" y="2003663"/>
                <a:ext cx="1916430" cy="2031325"/>
              </a:xfrm>
              <a:prstGeom prst="rect">
                <a:avLst/>
              </a:prstGeom>
              <a:blipFill rotWithShape="1">
                <a:blip r:embed="rId3"/>
                <a:stretch>
                  <a:fillRect l="-2866" t="-1502"/>
                </a:stretch>
              </a:blipFill>
            </p:spPr>
            <p:txBody>
              <a:bodyPr/>
              <a:lstStyle/>
              <a:p>
                <a:r>
                  <a:rPr lang="en-GB">
                    <a:noFill/>
                  </a:rPr>
                  <a:t> </a:t>
                </a:r>
              </a:p>
            </p:txBody>
          </p:sp>
        </mc:Fallback>
      </mc:AlternateContent>
    </p:spTree>
    <p:extLst>
      <p:ext uri="{BB962C8B-B14F-4D97-AF65-F5344CB8AC3E}">
        <p14:creationId xmlns:p14="http://schemas.microsoft.com/office/powerpoint/2010/main" val="29850337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Common types of an image (</a:t>
            </a:r>
            <a:r>
              <a:rPr lang="en-US" dirty="0" err="1"/>
              <a:t>ct</a:t>
            </a:r>
            <a:r>
              <a:rPr lang="en-US" dirty="0"/>
              <a:t>)</a:t>
            </a:r>
            <a:br>
              <a:rPr lang="vi-VN" dirty="0"/>
            </a:br>
            <a:r>
              <a:rPr lang="vi-VN" sz="2000" dirty="0">
                <a:solidFill>
                  <a:srgbClr val="FF0000"/>
                </a:solidFill>
                <a:latin typeface="Arial" pitchFamily="34" charset="0"/>
                <a:cs typeface="Arial" pitchFamily="34" charset="0"/>
              </a:rPr>
              <a:t>Binary image</a:t>
            </a:r>
            <a:r>
              <a:rPr lang="en-US" sz="2000" dirty="0">
                <a:solidFill>
                  <a:srgbClr val="FF0000"/>
                </a:solidFill>
                <a:latin typeface="Arial" pitchFamily="34" charset="0"/>
                <a:cs typeface="Arial" pitchFamily="34" charset="0"/>
              </a:rPr>
              <a:t> - examples</a:t>
            </a:r>
            <a:endParaRPr lang="en-GB" sz="2000" b="1" dirty="0">
              <a:solidFill>
                <a:srgbClr val="FF0000"/>
              </a:solidFill>
              <a:latin typeface="Arial" pitchFamily="34" charset="0"/>
              <a:cs typeface="Arial" pitchFamily="34" charset="0"/>
            </a:endParaRPr>
          </a:p>
        </p:txBody>
      </p:sp>
      <p:pic>
        <p:nvPicPr>
          <p:cNvPr id="5" name="Picture 2" descr="Maze Solving for Binary Bitmap image in Android - Robotics - Arduino For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290" y="1591646"/>
            <a:ext cx="4276725" cy="41910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ris' Image Analysis Blog | Solving mazes using image analys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291" y="1767858"/>
            <a:ext cx="3838575" cy="3838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6180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types of an image (</a:t>
            </a:r>
            <a:r>
              <a:rPr lang="en-US" dirty="0" err="1"/>
              <a:t>ct</a:t>
            </a:r>
            <a:r>
              <a:rPr lang="en-US" dirty="0"/>
              <a:t>)</a:t>
            </a:r>
            <a:endParaRPr lang="en-GB" dirty="0"/>
          </a:p>
        </p:txBody>
      </p:sp>
      <p:sp>
        <p:nvSpPr>
          <p:cNvPr id="3" name="Content Placeholder 2"/>
          <p:cNvSpPr>
            <a:spLocks noGrp="1"/>
          </p:cNvSpPr>
          <p:nvPr>
            <p:ph idx="1"/>
          </p:nvPr>
        </p:nvSpPr>
        <p:spPr/>
        <p:txBody>
          <a:bodyPr/>
          <a:lstStyle/>
          <a:p>
            <a:r>
              <a:rPr lang="en-US" dirty="0">
                <a:solidFill>
                  <a:srgbClr val="FF0000"/>
                </a:solidFill>
              </a:rPr>
              <a:t>Grayscale image</a:t>
            </a:r>
            <a:r>
              <a:rPr lang="en-US" dirty="0"/>
              <a:t>: has 8 bit COLOR FORMAT or 1 byte per pixel</a:t>
            </a:r>
          </a:p>
          <a:p>
            <a:pPr lvl="2"/>
            <a:r>
              <a:rPr lang="en-GB" dirty="0"/>
              <a:t>It has 256 different colors, </a:t>
            </a:r>
            <a:r>
              <a:rPr lang="en-GB" b="1" dirty="0"/>
              <a:t>0</a:t>
            </a:r>
            <a:r>
              <a:rPr lang="en-GB" dirty="0"/>
              <a:t> stands for Black, and </a:t>
            </a:r>
            <a:r>
              <a:rPr lang="en-GB" b="1" dirty="0"/>
              <a:t>255</a:t>
            </a:r>
            <a:r>
              <a:rPr lang="en-GB" dirty="0"/>
              <a:t> stands for white, and 127 stands for </a:t>
            </a:r>
            <a:r>
              <a:rPr lang="en-GB" dirty="0" err="1"/>
              <a:t>gray</a:t>
            </a:r>
            <a:endParaRPr lang="en-GB" dirty="0"/>
          </a:p>
          <a:p>
            <a:pPr lvl="2"/>
            <a:r>
              <a:rPr lang="en-US" dirty="0"/>
              <a:t>Each pixel is represented by an 8-bit integer number from 0 to 255</a:t>
            </a:r>
            <a:endParaRPr lang="en-GB" dirty="0"/>
          </a:p>
          <a:p>
            <a:endParaRPr lang="en-GB" dirty="0"/>
          </a:p>
        </p:txBody>
      </p:sp>
      <p:pic>
        <p:nvPicPr>
          <p:cNvPr id="2050" name="Picture 2" descr="E:\Backup2023\XLA\Theory\EXERCISES\ex1_gra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015" y="2734671"/>
            <a:ext cx="4667250" cy="3107055"/>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9349" y="3154723"/>
            <a:ext cx="3924300" cy="226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05972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 y="2661790"/>
            <a:ext cx="3200400" cy="256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solidFill>
            <a:srgbClr val="FFFF00">
              <a:alpha val="50196"/>
            </a:srgbClr>
          </a:solidFill>
        </p:spPr>
        <p:txBody>
          <a:bodyPr/>
          <a:lstStyle/>
          <a:p>
            <a:r>
              <a:rPr lang="en-US" dirty="0"/>
              <a:t>Common types of an image (</a:t>
            </a:r>
            <a:r>
              <a:rPr lang="en-US" dirty="0" err="1"/>
              <a:t>ct</a:t>
            </a:r>
            <a:r>
              <a:rPr lang="en-US" dirty="0"/>
              <a:t>)</a:t>
            </a:r>
            <a:br>
              <a:rPr lang="en-US" dirty="0"/>
            </a:br>
            <a:r>
              <a:rPr lang="en-US" sz="2000" b="1" dirty="0">
                <a:solidFill>
                  <a:srgbClr val="FF0000"/>
                </a:solidFill>
              </a:rPr>
              <a:t>Ex. 5 </a:t>
            </a:r>
            <a:endParaRPr lang="en-GB" b="1" dirty="0"/>
          </a:p>
        </p:txBody>
      </p:sp>
      <p:sp>
        <p:nvSpPr>
          <p:cNvPr id="3" name="Content Placeholder 2"/>
          <p:cNvSpPr>
            <a:spLocks noGrp="1"/>
          </p:cNvSpPr>
          <p:nvPr>
            <p:ph idx="1"/>
          </p:nvPr>
        </p:nvSpPr>
        <p:spPr/>
        <p:txBody>
          <a:bodyPr/>
          <a:lstStyle/>
          <a:p>
            <a:r>
              <a:rPr lang="en-US" dirty="0"/>
              <a:t>Calculate the average intensity of the following grayscale image.</a:t>
            </a:r>
            <a:endParaRPr lang="en-GB" dirty="0"/>
          </a:p>
        </p:txBody>
      </p:sp>
      <p:graphicFrame>
        <p:nvGraphicFramePr>
          <p:cNvPr id="6" name="Table 5"/>
          <p:cNvGraphicFramePr>
            <a:graphicFrameLocks noGrp="1"/>
          </p:cNvGraphicFramePr>
          <p:nvPr>
            <p:extLst>
              <p:ext uri="{D42A27DB-BD31-4B8C-83A1-F6EECF244321}">
                <p14:modId xmlns:p14="http://schemas.microsoft.com/office/powerpoint/2010/main" val="1096784446"/>
              </p:ext>
            </p:extLst>
          </p:nvPr>
        </p:nvGraphicFramePr>
        <p:xfrm>
          <a:off x="545910" y="2661790"/>
          <a:ext cx="3200400" cy="2560320"/>
        </p:xfrm>
        <a:graphic>
          <a:graphicData uri="http://schemas.openxmlformats.org/drawingml/2006/table">
            <a:tbl>
              <a:tblPr firstRow="1" bandRow="1">
                <a:tableStyleId>{2D5ABB26-0587-4C30-8999-92F81FD0307C}</a:tableStyleId>
              </a:tblPr>
              <a:tblGrid>
                <a:gridCol w="640080">
                  <a:extLst>
                    <a:ext uri="{9D8B030D-6E8A-4147-A177-3AD203B41FA5}">
                      <a16:colId xmlns:a16="http://schemas.microsoft.com/office/drawing/2014/main" val="20000"/>
                    </a:ext>
                  </a:extLst>
                </a:gridCol>
                <a:gridCol w="640080">
                  <a:extLst>
                    <a:ext uri="{9D8B030D-6E8A-4147-A177-3AD203B41FA5}">
                      <a16:colId xmlns:a16="http://schemas.microsoft.com/office/drawing/2014/main" val="20001"/>
                    </a:ext>
                  </a:extLst>
                </a:gridCol>
                <a:gridCol w="640080">
                  <a:extLst>
                    <a:ext uri="{9D8B030D-6E8A-4147-A177-3AD203B41FA5}">
                      <a16:colId xmlns:a16="http://schemas.microsoft.com/office/drawing/2014/main" val="20002"/>
                    </a:ext>
                  </a:extLst>
                </a:gridCol>
                <a:gridCol w="640080">
                  <a:extLst>
                    <a:ext uri="{9D8B030D-6E8A-4147-A177-3AD203B41FA5}">
                      <a16:colId xmlns:a16="http://schemas.microsoft.com/office/drawing/2014/main" val="20003"/>
                    </a:ext>
                  </a:extLst>
                </a:gridCol>
                <a:gridCol w="640080">
                  <a:extLst>
                    <a:ext uri="{9D8B030D-6E8A-4147-A177-3AD203B41FA5}">
                      <a16:colId xmlns:a16="http://schemas.microsoft.com/office/drawing/2014/main" val="20004"/>
                    </a:ext>
                  </a:extLst>
                </a:gridCol>
              </a:tblGrid>
              <a:tr h="640080">
                <a:tc>
                  <a:txBody>
                    <a:bodyPr/>
                    <a:lstStyle/>
                    <a:p>
                      <a:endParaRPr lang="en-GB" dirty="0"/>
                    </a:p>
                  </a:txBody>
                  <a:tcPr marL="0" marR="0" marT="0"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marL="0" marR="0" marT="0"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marL="0" marR="0" marT="0"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marL="0" marR="0" marT="0"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marL="0" marR="0" marT="0"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40080">
                <a:tc>
                  <a:txBody>
                    <a:bodyPr/>
                    <a:lstStyle/>
                    <a:p>
                      <a:endParaRPr lang="en-GB" dirty="0"/>
                    </a:p>
                  </a:txBody>
                  <a:tcPr marL="0" marR="0" marT="0"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marL="0" marR="0" marT="0"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marL="0" marR="0" marT="0"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marL="0" marR="0" marT="0"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marL="0" marR="0" marT="0"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40080">
                <a:tc>
                  <a:txBody>
                    <a:bodyPr/>
                    <a:lstStyle/>
                    <a:p>
                      <a:endParaRPr lang="en-GB" dirty="0"/>
                    </a:p>
                  </a:txBody>
                  <a:tcPr marL="0" marR="0" marT="0"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marL="0" marR="0" marT="0"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marL="0" marR="0" marT="0"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marL="0" marR="0" marT="0"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marL="0" marR="0" marT="0"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40080">
                <a:tc>
                  <a:txBody>
                    <a:bodyPr/>
                    <a:lstStyle/>
                    <a:p>
                      <a:endParaRPr lang="en-GB" dirty="0"/>
                    </a:p>
                  </a:txBody>
                  <a:tcPr marL="0" marR="0" marT="0"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marL="0" marR="0" marT="0"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marL="0" marR="0" marT="0"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marL="0" marR="0" marT="0"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marL="0" marR="0" marT="0"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7" name="TextBox 6"/>
              <p:cNvSpPr txBox="1"/>
              <p:nvPr/>
            </p:nvSpPr>
            <p:spPr>
              <a:xfrm>
                <a:off x="1110015" y="1746574"/>
                <a:ext cx="1875835" cy="723275"/>
              </a:xfrm>
              <a:prstGeom prst="rect">
                <a:avLst/>
              </a:prstGeom>
              <a:noFill/>
            </p:spPr>
            <p:txBody>
              <a:bodyPr wrap="none" rtlCol="0">
                <a:spAutoFit/>
              </a:bodyPr>
              <a:lstStyle/>
              <a:p>
                <a:pPr>
                  <a:spcAft>
                    <a:spcPts val="600"/>
                  </a:spcAft>
                </a:pPr>
                <a:r>
                  <a:rPr lang="en-US" b="1" dirty="0"/>
                  <a:t>Input sample</a:t>
                </a:r>
                <a:endParaRPr lang="en-US" dirty="0"/>
              </a:p>
              <a:p>
                <a:r>
                  <a:rPr lang="en-US" dirty="0"/>
                  <a:t>image size </a:t>
                </a:r>
                <a14:m>
                  <m:oMath xmlns:m="http://schemas.openxmlformats.org/officeDocument/2006/math">
                    <m:r>
                      <a:rPr lang="en-US" b="0" i="1" smtClean="0">
                        <a:latin typeface="Cambria Math"/>
                      </a:rPr>
                      <m:t>4</m:t>
                    </m:r>
                    <m:r>
                      <a:rPr lang="en-US" b="0" i="1" smtClean="0">
                        <a:latin typeface="Cambria Math"/>
                        <a:ea typeface="Cambria Math"/>
                      </a:rPr>
                      <m:t>×5</m:t>
                    </m:r>
                  </m:oMath>
                </a14:m>
                <a:endParaRPr lang="en-GB" dirty="0"/>
              </a:p>
            </p:txBody>
          </p:sp>
        </mc:Choice>
        <mc:Fallback xmlns="">
          <p:sp>
            <p:nvSpPr>
              <p:cNvPr id="7" name="TextBox 6"/>
              <p:cNvSpPr txBox="1">
                <a:spLocks noRot="1" noChangeAspect="1" noMove="1" noResize="1" noEditPoints="1" noAdjustHandles="1" noChangeArrowheads="1" noChangeShapeType="1" noTextEdit="1"/>
              </p:cNvSpPr>
              <p:nvPr/>
            </p:nvSpPr>
            <p:spPr>
              <a:xfrm>
                <a:off x="1110015" y="1746574"/>
                <a:ext cx="1875835" cy="723275"/>
              </a:xfrm>
              <a:prstGeom prst="rect">
                <a:avLst/>
              </a:prstGeom>
              <a:blipFill rotWithShape="1">
                <a:blip r:embed="rId3"/>
                <a:stretch>
                  <a:fillRect l="-2597" t="-4237" b="-13559"/>
                </a:stretch>
              </a:blipFill>
            </p:spPr>
            <p:txBody>
              <a:bodyPr/>
              <a:lstStyle/>
              <a:p>
                <a:r>
                  <a:rPr lang="en-GB">
                    <a:noFill/>
                  </a:rPr>
                  <a:t> </a:t>
                </a:r>
              </a:p>
            </p:txBody>
          </p:sp>
        </mc:Fallback>
      </mc:AlternateContent>
      <p:sp>
        <p:nvSpPr>
          <p:cNvPr id="14" name="Right Arrow 13"/>
          <p:cNvSpPr/>
          <p:nvPr/>
        </p:nvSpPr>
        <p:spPr>
          <a:xfrm>
            <a:off x="4176215" y="3978799"/>
            <a:ext cx="731520" cy="18288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p:cNvSpPr txBox="1"/>
          <p:nvPr/>
        </p:nvSpPr>
        <p:spPr>
          <a:xfrm>
            <a:off x="5943597" y="1746574"/>
            <a:ext cx="1800493" cy="369332"/>
          </a:xfrm>
          <a:prstGeom prst="rect">
            <a:avLst/>
          </a:prstGeom>
          <a:noFill/>
        </p:spPr>
        <p:txBody>
          <a:bodyPr wrap="none" rtlCol="0">
            <a:spAutoFit/>
          </a:bodyPr>
          <a:lstStyle/>
          <a:p>
            <a:pPr>
              <a:spcAft>
                <a:spcPts val="600"/>
              </a:spcAft>
            </a:pPr>
            <a:r>
              <a:rPr lang="en-US" b="1" dirty="0"/>
              <a:t>Output sample</a:t>
            </a:r>
            <a:endParaRPr 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434" y="5377694"/>
            <a:ext cx="3356811"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0" name="Rectangle 9"/>
              <p:cNvSpPr/>
              <p:nvPr/>
            </p:nvSpPr>
            <p:spPr>
              <a:xfrm>
                <a:off x="5661468" y="3747073"/>
                <a:ext cx="2364750"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a:rPr>
                        <m:t>𝒂𝒗𝒈𝑰</m:t>
                      </m:r>
                      <m:r>
                        <a:rPr lang="en-US" b="1" i="1" smtClean="0">
                          <a:solidFill>
                            <a:srgbClr val="FF0000"/>
                          </a:solidFill>
                          <a:latin typeface="Cambria Math"/>
                        </a:rPr>
                        <m:t>=???</m:t>
                      </m:r>
                    </m:oMath>
                  </m:oMathPara>
                </a14:m>
                <a:endParaRPr lang="en-GB" b="1" dirty="0">
                  <a:solidFill>
                    <a:srgbClr val="FF0000"/>
                  </a:solidFill>
                </a:endParaRPr>
              </a:p>
              <a:p>
                <a:r>
                  <a:rPr lang="en-US" b="1" dirty="0">
                    <a:solidFill>
                      <a:srgbClr val="FF0000"/>
                    </a:solidFill>
                  </a:rPr>
                  <a:t>What does it mean?</a:t>
                </a:r>
                <a:endParaRPr lang="en-GB" b="1" dirty="0">
                  <a:solidFill>
                    <a:srgbClr val="FF0000"/>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5661468" y="3747073"/>
                <a:ext cx="2364750" cy="646331"/>
              </a:xfrm>
              <a:prstGeom prst="rect">
                <a:avLst/>
              </a:prstGeom>
              <a:blipFill rotWithShape="1">
                <a:blip r:embed="rId5"/>
                <a:stretch>
                  <a:fillRect l="-2320" r="-1546" b="-14151"/>
                </a:stretch>
              </a:blipFill>
            </p:spPr>
            <p:txBody>
              <a:bodyPr/>
              <a:lstStyle/>
              <a:p>
                <a:r>
                  <a:rPr lang="en-GB">
                    <a:noFill/>
                  </a:rPr>
                  <a:t> </a:t>
                </a:r>
              </a:p>
            </p:txBody>
          </p:sp>
        </mc:Fallback>
      </mc:AlternateContent>
    </p:spTree>
    <p:extLst>
      <p:ext uri="{BB962C8B-B14F-4D97-AF65-F5344CB8AC3E}">
        <p14:creationId xmlns:p14="http://schemas.microsoft.com/office/powerpoint/2010/main" val="28784754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8"/>
          <p:cNvGraphicFramePr>
            <a:graphicFrameLocks noGrp="1"/>
          </p:cNvGraphicFramePr>
          <p:nvPr>
            <p:extLst>
              <p:ext uri="{D42A27DB-BD31-4B8C-83A1-F6EECF244321}">
                <p14:modId xmlns:p14="http://schemas.microsoft.com/office/powerpoint/2010/main" val="3029724606"/>
              </p:ext>
            </p:extLst>
          </p:nvPr>
        </p:nvGraphicFramePr>
        <p:xfrm>
          <a:off x="5243643" y="2651760"/>
          <a:ext cx="3200400" cy="2560320"/>
        </p:xfrm>
        <a:graphic>
          <a:graphicData uri="http://schemas.openxmlformats.org/drawingml/2006/table">
            <a:tbl>
              <a:tblPr firstRow="1" bandRow="1">
                <a:tableStyleId>{2D5ABB26-0587-4C30-8999-92F81FD0307C}</a:tableStyleId>
              </a:tblPr>
              <a:tblGrid>
                <a:gridCol w="640080">
                  <a:extLst>
                    <a:ext uri="{9D8B030D-6E8A-4147-A177-3AD203B41FA5}">
                      <a16:colId xmlns:a16="http://schemas.microsoft.com/office/drawing/2014/main" val="20000"/>
                    </a:ext>
                  </a:extLst>
                </a:gridCol>
                <a:gridCol w="640080">
                  <a:extLst>
                    <a:ext uri="{9D8B030D-6E8A-4147-A177-3AD203B41FA5}">
                      <a16:colId xmlns:a16="http://schemas.microsoft.com/office/drawing/2014/main" val="20001"/>
                    </a:ext>
                  </a:extLst>
                </a:gridCol>
                <a:gridCol w="640080">
                  <a:extLst>
                    <a:ext uri="{9D8B030D-6E8A-4147-A177-3AD203B41FA5}">
                      <a16:colId xmlns:a16="http://schemas.microsoft.com/office/drawing/2014/main" val="20002"/>
                    </a:ext>
                  </a:extLst>
                </a:gridCol>
                <a:gridCol w="640080">
                  <a:extLst>
                    <a:ext uri="{9D8B030D-6E8A-4147-A177-3AD203B41FA5}">
                      <a16:colId xmlns:a16="http://schemas.microsoft.com/office/drawing/2014/main" val="20003"/>
                    </a:ext>
                  </a:extLst>
                </a:gridCol>
                <a:gridCol w="640080">
                  <a:extLst>
                    <a:ext uri="{9D8B030D-6E8A-4147-A177-3AD203B41FA5}">
                      <a16:colId xmlns:a16="http://schemas.microsoft.com/office/drawing/2014/main" val="20004"/>
                    </a:ext>
                  </a:extLst>
                </a:gridCol>
              </a:tblGrid>
              <a:tr h="640080">
                <a:tc>
                  <a:txBody>
                    <a:bodyPr/>
                    <a:lstStyle/>
                    <a:p>
                      <a:endParaRPr lang="en-GB" dirty="0"/>
                    </a:p>
                  </a:txBody>
                  <a:tcPr marL="0" marR="0" marT="0"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marL="0" marR="0" marT="0"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marL="0" marR="0" marT="0"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marL="0" marR="0" marT="0"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640080">
                <a:tc>
                  <a:txBody>
                    <a:bodyPr/>
                    <a:lstStyle/>
                    <a:p>
                      <a:endParaRPr lang="en-GB" dirty="0"/>
                    </a:p>
                  </a:txBody>
                  <a:tcPr marL="0" marR="0" marT="0"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marL="0" marR="0" marT="0"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marL="0" marR="0" marT="0"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marL="0" marR="0" marT="0"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640080">
                <a:tc>
                  <a:txBody>
                    <a:bodyPr/>
                    <a:lstStyle/>
                    <a:p>
                      <a:endParaRPr lang="en-GB" dirty="0"/>
                    </a:p>
                  </a:txBody>
                  <a:tcPr marL="0" marR="0" marT="0"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640080">
                <a:tc>
                  <a:txBody>
                    <a:bodyPr/>
                    <a:lstStyle/>
                    <a:p>
                      <a:endParaRPr lang="en-GB" dirty="0"/>
                    </a:p>
                  </a:txBody>
                  <a:tcPr marL="0" marR="0" marT="0"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bl>
          </a:graphicData>
        </a:graphic>
      </p:graphicFrame>
      <p:sp>
        <p:nvSpPr>
          <p:cNvPr id="2" name="Title 1"/>
          <p:cNvSpPr>
            <a:spLocks noGrp="1"/>
          </p:cNvSpPr>
          <p:nvPr>
            <p:ph type="title"/>
          </p:nvPr>
        </p:nvSpPr>
        <p:spPr>
          <a:solidFill>
            <a:srgbClr val="FFFF00">
              <a:alpha val="49020"/>
            </a:srgbClr>
          </a:solidFill>
        </p:spPr>
        <p:txBody>
          <a:bodyPr/>
          <a:lstStyle/>
          <a:p>
            <a:r>
              <a:rPr lang="en-US" dirty="0"/>
              <a:t>Common types of an image (</a:t>
            </a:r>
            <a:r>
              <a:rPr lang="en-US" dirty="0" err="1"/>
              <a:t>ct</a:t>
            </a:r>
            <a:r>
              <a:rPr lang="en-US" dirty="0"/>
              <a:t>)</a:t>
            </a:r>
            <a:br>
              <a:rPr lang="en-US" dirty="0"/>
            </a:br>
            <a:r>
              <a:rPr lang="en-US" sz="2000" b="1" dirty="0">
                <a:solidFill>
                  <a:srgbClr val="FF0000"/>
                </a:solidFill>
              </a:rPr>
              <a:t>Ex. 6 </a:t>
            </a:r>
            <a:endParaRPr lang="en-GB" b="1" dirty="0"/>
          </a:p>
        </p:txBody>
      </p:sp>
      <p:sp>
        <p:nvSpPr>
          <p:cNvPr id="3" name="Content Placeholder 2"/>
          <p:cNvSpPr>
            <a:spLocks noGrp="1"/>
          </p:cNvSpPr>
          <p:nvPr>
            <p:ph idx="1"/>
          </p:nvPr>
        </p:nvSpPr>
        <p:spPr/>
        <p:txBody>
          <a:bodyPr/>
          <a:lstStyle/>
          <a:p>
            <a:r>
              <a:rPr lang="en-US" dirty="0"/>
              <a:t>Write pseudo code to change the pixels whose intensity values are smaller than 128 to black color and otherwise to white color. </a:t>
            </a:r>
            <a:endParaRPr lang="en-GB" dirty="0"/>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 y="2661790"/>
            <a:ext cx="3200400" cy="256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Table 9"/>
          <p:cNvGraphicFramePr>
            <a:graphicFrameLocks noGrp="1"/>
          </p:cNvGraphicFramePr>
          <p:nvPr>
            <p:extLst>
              <p:ext uri="{D42A27DB-BD31-4B8C-83A1-F6EECF244321}">
                <p14:modId xmlns:p14="http://schemas.microsoft.com/office/powerpoint/2010/main" val="2880849726"/>
              </p:ext>
            </p:extLst>
          </p:nvPr>
        </p:nvGraphicFramePr>
        <p:xfrm>
          <a:off x="545910" y="2661790"/>
          <a:ext cx="3200400" cy="2560320"/>
        </p:xfrm>
        <a:graphic>
          <a:graphicData uri="http://schemas.openxmlformats.org/drawingml/2006/table">
            <a:tbl>
              <a:tblPr firstRow="1" bandRow="1">
                <a:tableStyleId>{2D5ABB26-0587-4C30-8999-92F81FD0307C}</a:tableStyleId>
              </a:tblPr>
              <a:tblGrid>
                <a:gridCol w="640080">
                  <a:extLst>
                    <a:ext uri="{9D8B030D-6E8A-4147-A177-3AD203B41FA5}">
                      <a16:colId xmlns:a16="http://schemas.microsoft.com/office/drawing/2014/main" val="20000"/>
                    </a:ext>
                  </a:extLst>
                </a:gridCol>
                <a:gridCol w="640080">
                  <a:extLst>
                    <a:ext uri="{9D8B030D-6E8A-4147-A177-3AD203B41FA5}">
                      <a16:colId xmlns:a16="http://schemas.microsoft.com/office/drawing/2014/main" val="20001"/>
                    </a:ext>
                  </a:extLst>
                </a:gridCol>
                <a:gridCol w="640080">
                  <a:extLst>
                    <a:ext uri="{9D8B030D-6E8A-4147-A177-3AD203B41FA5}">
                      <a16:colId xmlns:a16="http://schemas.microsoft.com/office/drawing/2014/main" val="20002"/>
                    </a:ext>
                  </a:extLst>
                </a:gridCol>
                <a:gridCol w="640080">
                  <a:extLst>
                    <a:ext uri="{9D8B030D-6E8A-4147-A177-3AD203B41FA5}">
                      <a16:colId xmlns:a16="http://schemas.microsoft.com/office/drawing/2014/main" val="20003"/>
                    </a:ext>
                  </a:extLst>
                </a:gridCol>
                <a:gridCol w="640080">
                  <a:extLst>
                    <a:ext uri="{9D8B030D-6E8A-4147-A177-3AD203B41FA5}">
                      <a16:colId xmlns:a16="http://schemas.microsoft.com/office/drawing/2014/main" val="20004"/>
                    </a:ext>
                  </a:extLst>
                </a:gridCol>
              </a:tblGrid>
              <a:tr h="640080">
                <a:tc>
                  <a:txBody>
                    <a:bodyPr/>
                    <a:lstStyle/>
                    <a:p>
                      <a:endParaRPr lang="en-GB" dirty="0"/>
                    </a:p>
                  </a:txBody>
                  <a:tcPr marL="0" marR="0" marT="0"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marL="0" marR="0" marT="0"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marL="0" marR="0" marT="0"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marL="0" marR="0" marT="0"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marL="0" marR="0" marT="0"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40080">
                <a:tc>
                  <a:txBody>
                    <a:bodyPr/>
                    <a:lstStyle/>
                    <a:p>
                      <a:endParaRPr lang="en-GB" dirty="0"/>
                    </a:p>
                  </a:txBody>
                  <a:tcPr marL="0" marR="0" marT="0"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marL="0" marR="0" marT="0"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marL="0" marR="0" marT="0"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marL="0" marR="0" marT="0"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marL="0" marR="0" marT="0"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40080">
                <a:tc>
                  <a:txBody>
                    <a:bodyPr/>
                    <a:lstStyle/>
                    <a:p>
                      <a:endParaRPr lang="en-GB" dirty="0"/>
                    </a:p>
                  </a:txBody>
                  <a:tcPr marL="0" marR="0" marT="0"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marL="0" marR="0" marT="0"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marL="0" marR="0" marT="0"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marL="0" marR="0" marT="0"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marL="0" marR="0" marT="0"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40080">
                <a:tc>
                  <a:txBody>
                    <a:bodyPr/>
                    <a:lstStyle/>
                    <a:p>
                      <a:endParaRPr lang="en-GB" dirty="0"/>
                    </a:p>
                  </a:txBody>
                  <a:tcPr marL="0" marR="0" marT="0"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marL="0" marR="0" marT="0"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marL="0" marR="0" marT="0"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marL="0" marR="0" marT="0"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marL="0" marR="0" marT="0"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11" name="TextBox 10"/>
              <p:cNvSpPr txBox="1"/>
              <p:nvPr/>
            </p:nvSpPr>
            <p:spPr>
              <a:xfrm>
                <a:off x="1110015" y="1746574"/>
                <a:ext cx="1875835" cy="723275"/>
              </a:xfrm>
              <a:prstGeom prst="rect">
                <a:avLst/>
              </a:prstGeom>
              <a:noFill/>
            </p:spPr>
            <p:txBody>
              <a:bodyPr wrap="none" rtlCol="0">
                <a:spAutoFit/>
              </a:bodyPr>
              <a:lstStyle/>
              <a:p>
                <a:pPr>
                  <a:spcAft>
                    <a:spcPts val="600"/>
                  </a:spcAft>
                </a:pPr>
                <a:r>
                  <a:rPr lang="en-US" b="1" dirty="0"/>
                  <a:t>Input sample</a:t>
                </a:r>
                <a:endParaRPr lang="en-US" dirty="0"/>
              </a:p>
              <a:p>
                <a:r>
                  <a:rPr lang="en-US" dirty="0"/>
                  <a:t>image size </a:t>
                </a:r>
                <a14:m>
                  <m:oMath xmlns:m="http://schemas.openxmlformats.org/officeDocument/2006/math">
                    <m:r>
                      <a:rPr lang="en-US" b="0" i="1" smtClean="0">
                        <a:latin typeface="Cambria Math"/>
                      </a:rPr>
                      <m:t>4</m:t>
                    </m:r>
                    <m:r>
                      <a:rPr lang="en-US" b="0" i="1" smtClean="0">
                        <a:latin typeface="Cambria Math"/>
                        <a:ea typeface="Cambria Math"/>
                      </a:rPr>
                      <m:t>×5</m:t>
                    </m:r>
                  </m:oMath>
                </a14:m>
                <a:endParaRPr lang="en-GB" dirty="0"/>
              </a:p>
            </p:txBody>
          </p:sp>
        </mc:Choice>
        <mc:Fallback xmlns="">
          <p:sp>
            <p:nvSpPr>
              <p:cNvPr id="11" name="TextBox 10"/>
              <p:cNvSpPr txBox="1">
                <a:spLocks noRot="1" noChangeAspect="1" noMove="1" noResize="1" noEditPoints="1" noAdjustHandles="1" noChangeArrowheads="1" noChangeShapeType="1" noTextEdit="1"/>
              </p:cNvSpPr>
              <p:nvPr/>
            </p:nvSpPr>
            <p:spPr>
              <a:xfrm>
                <a:off x="1110015" y="1746574"/>
                <a:ext cx="1875835" cy="723275"/>
              </a:xfrm>
              <a:prstGeom prst="rect">
                <a:avLst/>
              </a:prstGeom>
              <a:blipFill rotWithShape="1">
                <a:blip r:embed="rId3"/>
                <a:stretch>
                  <a:fillRect l="-2597" t="-4237" b="-13559"/>
                </a:stretch>
              </a:blipFill>
            </p:spPr>
            <p:txBody>
              <a:bodyPr/>
              <a:lstStyle/>
              <a:p>
                <a:r>
                  <a:rPr lang="en-GB">
                    <a:noFill/>
                  </a:rPr>
                  <a:t> </a:t>
                </a:r>
              </a:p>
            </p:txBody>
          </p:sp>
        </mc:Fallback>
      </mc:AlternateContent>
      <p:sp>
        <p:nvSpPr>
          <p:cNvPr id="12" name="Right Arrow 11"/>
          <p:cNvSpPr/>
          <p:nvPr/>
        </p:nvSpPr>
        <p:spPr>
          <a:xfrm>
            <a:off x="4176215" y="3978799"/>
            <a:ext cx="731520" cy="18288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5943597" y="1746574"/>
            <a:ext cx="1800493" cy="369332"/>
          </a:xfrm>
          <a:prstGeom prst="rect">
            <a:avLst/>
          </a:prstGeom>
          <a:noFill/>
        </p:spPr>
        <p:txBody>
          <a:bodyPr wrap="none" rtlCol="0">
            <a:spAutoFit/>
          </a:bodyPr>
          <a:lstStyle/>
          <a:p>
            <a:pPr>
              <a:spcAft>
                <a:spcPts val="600"/>
              </a:spcAft>
            </a:pPr>
            <a:r>
              <a:rPr lang="en-US" b="1" dirty="0"/>
              <a:t>Output sample</a:t>
            </a:r>
            <a:endParaRPr lang="en-US" dirty="0"/>
          </a:p>
        </p:txBody>
      </p:sp>
      <p:pic>
        <p:nvPicPr>
          <p:cNvPr id="1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434" y="5377694"/>
            <a:ext cx="3356811"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83112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types of an image (</a:t>
            </a:r>
            <a:r>
              <a:rPr lang="en-US" dirty="0" err="1"/>
              <a:t>ct</a:t>
            </a:r>
            <a:r>
              <a:rPr lang="en-US" dirty="0"/>
              <a:t>)</a:t>
            </a:r>
            <a:br>
              <a:rPr lang="en-US" dirty="0"/>
            </a:br>
            <a:r>
              <a:rPr lang="en-US" sz="2000" b="1" dirty="0">
                <a:solidFill>
                  <a:srgbClr val="FF0000"/>
                </a:solidFill>
              </a:rPr>
              <a:t>Grayscale image examples </a:t>
            </a:r>
            <a:endParaRPr lang="en-GB" b="1" dirty="0"/>
          </a:p>
        </p:txBody>
      </p:sp>
      <p:sp>
        <p:nvSpPr>
          <p:cNvPr id="3" name="Content Placeholder 2"/>
          <p:cNvSpPr>
            <a:spLocks noGrp="1"/>
          </p:cNvSpPr>
          <p:nvPr>
            <p:ph idx="1"/>
          </p:nvPr>
        </p:nvSpPr>
        <p:spPr/>
        <p:txBody>
          <a:bodyPr/>
          <a:lstStyle/>
          <a:p>
            <a:endParaRPr lang="en-GB" dirty="0"/>
          </a:p>
        </p:txBody>
      </p:sp>
      <p:pic>
        <p:nvPicPr>
          <p:cNvPr id="2050" name="Picture 2" descr="MATLAB | RGB image to grayscale image conversion - GeeksforGee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713" y="1159420"/>
            <a:ext cx="8058150" cy="5160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7961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types of an image (</a:t>
            </a:r>
            <a:r>
              <a:rPr lang="en-US" dirty="0" err="1"/>
              <a:t>ct</a:t>
            </a:r>
            <a:r>
              <a:rPr lang="en-US" dirty="0"/>
              <a:t>)</a:t>
            </a:r>
            <a:br>
              <a:rPr lang="en-US" dirty="0"/>
            </a:br>
            <a:r>
              <a:rPr lang="en-US" sz="2000" b="1" dirty="0">
                <a:solidFill>
                  <a:srgbClr val="FF0000"/>
                </a:solidFill>
              </a:rPr>
              <a:t>Grayscale image examples </a:t>
            </a:r>
            <a:endParaRPr lang="en-GB" b="1" dirty="0"/>
          </a:p>
        </p:txBody>
      </p:sp>
      <p:sp>
        <p:nvSpPr>
          <p:cNvPr id="3" name="Content Placeholder 2"/>
          <p:cNvSpPr>
            <a:spLocks noGrp="1"/>
          </p:cNvSpPr>
          <p:nvPr>
            <p:ph idx="1"/>
          </p:nvPr>
        </p:nvSpPr>
        <p:spPr/>
        <p:txBody>
          <a:bodyPr/>
          <a:lstStyle/>
          <a:p>
            <a:endParaRPr lang="en-GB" dirty="0"/>
          </a:p>
        </p:txBody>
      </p:sp>
      <p:pic>
        <p:nvPicPr>
          <p:cNvPr id="3074" name="Picture 2" descr="What is Grayscale? | Webo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190" y="1078172"/>
            <a:ext cx="7802880" cy="5196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0625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types of an image (</a:t>
            </a:r>
            <a:r>
              <a:rPr lang="en-US" dirty="0" err="1"/>
              <a:t>ct</a:t>
            </a:r>
            <a:r>
              <a:rPr lang="en-US" dirty="0"/>
              <a:t>)</a:t>
            </a:r>
            <a:endParaRPr lang="en-GB" dirty="0"/>
          </a:p>
        </p:txBody>
      </p:sp>
      <p:sp>
        <p:nvSpPr>
          <p:cNvPr id="3" name="Content Placeholder 2"/>
          <p:cNvSpPr>
            <a:spLocks noGrp="1"/>
          </p:cNvSpPr>
          <p:nvPr>
            <p:ph idx="1"/>
          </p:nvPr>
        </p:nvSpPr>
        <p:spPr/>
        <p:txBody>
          <a:bodyPr/>
          <a:lstStyle/>
          <a:p>
            <a:r>
              <a:rPr lang="en-US" dirty="0">
                <a:solidFill>
                  <a:srgbClr val="FF0000"/>
                </a:solidFill>
              </a:rPr>
              <a:t>Color image</a:t>
            </a:r>
            <a:r>
              <a:rPr lang="en-US" dirty="0"/>
              <a:t>: has many different colors compared to grayscale one</a:t>
            </a:r>
            <a:endParaRPr lang="vi-VN" dirty="0"/>
          </a:p>
          <a:p>
            <a:pPr lvl="2"/>
            <a:r>
              <a:rPr lang="en-US" dirty="0"/>
              <a:t>Each pixel is represented by </a:t>
            </a:r>
            <a:r>
              <a:rPr lang="en-US" b="1" dirty="0"/>
              <a:t>multiple 8-bit integer number</a:t>
            </a:r>
            <a:r>
              <a:rPr lang="vi-VN" b="1" dirty="0"/>
              <a:t>s</a:t>
            </a:r>
            <a:r>
              <a:rPr lang="en-US" b="1" dirty="0"/>
              <a:t> </a:t>
            </a:r>
            <a:r>
              <a:rPr lang="en-US" dirty="0"/>
              <a:t>from 0 to 255</a:t>
            </a:r>
            <a:endParaRPr lang="en-GB" dirty="0"/>
          </a:p>
          <a:p>
            <a:pPr lvl="2"/>
            <a:r>
              <a:rPr lang="en-US" dirty="0"/>
              <a:t>Some popular color models: RGB, RGBA, CMYK, HSV, HSI, …</a:t>
            </a:r>
          </a:p>
          <a:p>
            <a:pPr lvl="2"/>
            <a:endParaRPr lang="en-US" dirty="0"/>
          </a:p>
        </p:txBody>
      </p:sp>
    </p:spTree>
    <p:extLst>
      <p:ext uri="{BB962C8B-B14F-4D97-AF65-F5344CB8AC3E}">
        <p14:creationId xmlns:p14="http://schemas.microsoft.com/office/powerpoint/2010/main" val="33093352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types of an image (</a:t>
            </a:r>
            <a:r>
              <a:rPr lang="en-US" dirty="0" err="1"/>
              <a:t>ct</a:t>
            </a:r>
            <a:r>
              <a:rPr lang="en-US" dirty="0"/>
              <a:t>)</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vi-VN" dirty="0">
                    <a:solidFill>
                      <a:srgbClr val="FF0000"/>
                    </a:solidFill>
                  </a:rPr>
                  <a:t>24-bit RGB image</a:t>
                </a:r>
                <a:r>
                  <a:rPr lang="en-US" dirty="0"/>
                  <a:t>: </a:t>
                </a:r>
                <a:r>
                  <a:rPr lang="en-GB" dirty="0"/>
                  <a:t>is a color image format</a:t>
                </a:r>
                <a:r>
                  <a:rPr lang="vi-VN" dirty="0"/>
                  <a:t> </a:t>
                </a:r>
                <a:r>
                  <a:rPr lang="en-US" dirty="0"/>
                  <a:t>with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a:rPr>
                          <m:t>2</m:t>
                        </m:r>
                      </m:e>
                      <m:sup>
                        <m:r>
                          <a:rPr lang="en-US" b="0" i="1" smtClean="0">
                            <a:latin typeface="Cambria Math"/>
                          </a:rPr>
                          <m:t>24</m:t>
                        </m:r>
                      </m:sup>
                    </m:sSup>
                  </m:oMath>
                </a14:m>
                <a:r>
                  <a:rPr lang="en-US" dirty="0"/>
                  <a:t> colors</a:t>
                </a:r>
                <a:endParaRPr lang="vi-VN" dirty="0"/>
              </a:p>
              <a:p>
                <a:pPr lvl="2"/>
                <a:r>
                  <a:rPr lang="en-US" dirty="0"/>
                  <a:t>Each pixel is represented by </a:t>
                </a:r>
                <a:r>
                  <a:rPr lang="vi-VN" b="1" dirty="0"/>
                  <a:t>three </a:t>
                </a:r>
                <a:r>
                  <a:rPr lang="en-US" b="1" dirty="0"/>
                  <a:t>8-bit integer number</a:t>
                </a:r>
                <a:r>
                  <a:rPr lang="vi-VN" b="1" dirty="0"/>
                  <a:t>s</a:t>
                </a:r>
                <a:r>
                  <a:rPr lang="en-US" b="1" dirty="0"/>
                  <a:t> </a:t>
                </a:r>
                <a:r>
                  <a:rPr lang="en-US" dirty="0"/>
                  <a:t>from 0 to 255</a:t>
                </a:r>
                <a:endParaRPr lang="en-GB" dirty="0"/>
              </a:p>
              <a:p>
                <a:pPr lvl="2"/>
                <a:endParaRPr lang="en-GB" dirty="0"/>
              </a:p>
              <a:p>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1296"/>
                </a:stretch>
              </a:blipFill>
            </p:spPr>
            <p:txBody>
              <a:bodyPr/>
              <a:lstStyle/>
              <a:p>
                <a:r>
                  <a:rPr lang="en-GB">
                    <a:noFill/>
                  </a:rPr>
                  <a:t> </a:t>
                </a:r>
              </a:p>
            </p:txBody>
          </p:sp>
        </mc:Fallback>
      </mc:AlternateContent>
      <p:pic>
        <p:nvPicPr>
          <p:cNvPr id="1026" name="Picture 2" descr="E:\Backup2023\XLA\Theory\EXERCISES\ex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304" y="2571751"/>
            <a:ext cx="4667250" cy="310705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7914" y="1822119"/>
            <a:ext cx="1733550" cy="507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894273" y="2379409"/>
            <a:ext cx="869149" cy="369332"/>
          </a:xfrm>
          <a:prstGeom prst="rect">
            <a:avLst/>
          </a:prstGeom>
          <a:noFill/>
        </p:spPr>
        <p:txBody>
          <a:bodyPr wrap="none" rtlCol="0">
            <a:spAutoFit/>
          </a:bodyPr>
          <a:lstStyle/>
          <a:p>
            <a:r>
              <a:rPr lang="en-US" dirty="0"/>
              <a:t>1</a:t>
            </a:r>
            <a:r>
              <a:rPr lang="en-US" baseline="30000" dirty="0"/>
              <a:t>st</a:t>
            </a:r>
            <a:r>
              <a:rPr lang="en-US" dirty="0"/>
              <a:t> row</a:t>
            </a:r>
            <a:endParaRPr lang="en-GB" dirty="0"/>
          </a:p>
        </p:txBody>
      </p:sp>
      <p:sp>
        <p:nvSpPr>
          <p:cNvPr id="7" name="TextBox 6"/>
          <p:cNvSpPr txBox="1"/>
          <p:nvPr/>
        </p:nvSpPr>
        <p:spPr>
          <a:xfrm>
            <a:off x="6894272" y="5494140"/>
            <a:ext cx="885179" cy="369332"/>
          </a:xfrm>
          <a:prstGeom prst="rect">
            <a:avLst/>
          </a:prstGeom>
          <a:noFill/>
        </p:spPr>
        <p:txBody>
          <a:bodyPr wrap="none" rtlCol="0">
            <a:spAutoFit/>
          </a:bodyPr>
          <a:lstStyle/>
          <a:p>
            <a:r>
              <a:rPr lang="en-US" dirty="0"/>
              <a:t>3</a:t>
            </a:r>
            <a:r>
              <a:rPr lang="en-US" baseline="30000" dirty="0"/>
              <a:t>rd</a:t>
            </a:r>
            <a:r>
              <a:rPr lang="en-US" dirty="0"/>
              <a:t> row</a:t>
            </a:r>
            <a:endParaRPr lang="en-GB" dirty="0"/>
          </a:p>
        </p:txBody>
      </p:sp>
      <p:sp>
        <p:nvSpPr>
          <p:cNvPr id="8" name="TextBox 7"/>
          <p:cNvSpPr txBox="1"/>
          <p:nvPr/>
        </p:nvSpPr>
        <p:spPr>
          <a:xfrm>
            <a:off x="6894273" y="3949193"/>
            <a:ext cx="918841" cy="369332"/>
          </a:xfrm>
          <a:prstGeom prst="rect">
            <a:avLst/>
          </a:prstGeom>
          <a:noFill/>
        </p:spPr>
        <p:txBody>
          <a:bodyPr wrap="none" rtlCol="0">
            <a:spAutoFit/>
          </a:bodyPr>
          <a:lstStyle/>
          <a:p>
            <a:r>
              <a:rPr lang="en-US" dirty="0"/>
              <a:t>2</a:t>
            </a:r>
            <a:r>
              <a:rPr lang="en-US" baseline="30000" dirty="0"/>
              <a:t>nd</a:t>
            </a:r>
            <a:r>
              <a:rPr lang="en-US" dirty="0"/>
              <a:t> row</a:t>
            </a:r>
            <a:endParaRPr lang="en-GB" dirty="0"/>
          </a:p>
        </p:txBody>
      </p:sp>
      <p:sp>
        <p:nvSpPr>
          <p:cNvPr id="9" name="TextBox 8"/>
          <p:cNvSpPr txBox="1"/>
          <p:nvPr/>
        </p:nvSpPr>
        <p:spPr>
          <a:xfrm>
            <a:off x="6894273" y="6325886"/>
            <a:ext cx="415498" cy="369332"/>
          </a:xfrm>
          <a:prstGeom prst="rect">
            <a:avLst/>
          </a:prstGeom>
          <a:noFill/>
        </p:spPr>
        <p:txBody>
          <a:bodyPr wrap="none" rtlCol="0">
            <a:spAutoFit/>
          </a:bodyPr>
          <a:lstStyle/>
          <a:p>
            <a:r>
              <a:rPr lang="en-US" b="1" dirty="0"/>
              <a:t>…</a:t>
            </a:r>
            <a:endParaRPr lang="en-GB" b="1" dirty="0"/>
          </a:p>
        </p:txBody>
      </p:sp>
    </p:spTree>
    <p:extLst>
      <p:ext uri="{BB962C8B-B14F-4D97-AF65-F5344CB8AC3E}">
        <p14:creationId xmlns:p14="http://schemas.microsoft.com/office/powerpoint/2010/main" val="1223513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DIGITAL IMAGE (</a:t>
            </a:r>
            <a:r>
              <a:rPr lang="en-IE" dirty="0" err="1"/>
              <a:t>ct</a:t>
            </a:r>
            <a:r>
              <a:rPr lang="en-IE" dirty="0"/>
              <a:t>)</a:t>
            </a:r>
            <a:endParaRPr lang="en-GB" dirty="0"/>
          </a:p>
        </p:txBody>
      </p:sp>
      <p:sp>
        <p:nvSpPr>
          <p:cNvPr id="3" name="Content Placeholder 2"/>
          <p:cNvSpPr>
            <a:spLocks noGrp="1"/>
          </p:cNvSpPr>
          <p:nvPr>
            <p:ph idx="1"/>
          </p:nvPr>
        </p:nvSpPr>
        <p:spPr/>
        <p:txBody>
          <a:bodyPr/>
          <a:lstStyle/>
          <a:p>
            <a:r>
              <a:rPr lang="en-GB" dirty="0"/>
              <a:t> A digital image is composed of a finite number of elements, each of which has a particular location and value</a:t>
            </a:r>
          </a:p>
          <a:p>
            <a:pPr lvl="2"/>
            <a:r>
              <a:rPr lang="en-GB" dirty="0"/>
              <a:t>These elements are called picture elements, image elements, or </a:t>
            </a:r>
            <a:r>
              <a:rPr lang="en-GB" b="1" dirty="0">
                <a:solidFill>
                  <a:srgbClr val="FF0000"/>
                </a:solidFill>
              </a:rPr>
              <a:t>pixels</a:t>
            </a:r>
            <a:r>
              <a:rPr lang="en-GB" dirty="0"/>
              <a:t>. Pixel is the term used most widely to denote the elements of a digital image.</a:t>
            </a:r>
          </a:p>
          <a:p>
            <a:endParaRPr lang="en-GB" dirty="0"/>
          </a:p>
        </p:txBody>
      </p:sp>
    </p:spTree>
    <p:extLst>
      <p:ext uri="{BB962C8B-B14F-4D97-AF65-F5344CB8AC3E}">
        <p14:creationId xmlns:p14="http://schemas.microsoft.com/office/powerpoint/2010/main" val="29794180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types of an image (</a:t>
            </a:r>
            <a:r>
              <a:rPr lang="en-US" dirty="0" err="1"/>
              <a:t>ct</a:t>
            </a:r>
            <a:r>
              <a:rPr lang="en-US" dirty="0"/>
              <a:t>)</a:t>
            </a:r>
            <a:br>
              <a:rPr lang="en-US" dirty="0"/>
            </a:br>
            <a:r>
              <a:rPr lang="en-US" sz="2400" dirty="0">
                <a:solidFill>
                  <a:srgbClr val="FF0000"/>
                </a:solidFill>
              </a:rPr>
              <a:t>RGB image</a:t>
            </a:r>
            <a:endParaRPr lang="en-GB" sz="2400" dirty="0">
              <a:solidFill>
                <a:srgbClr val="FF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dirty="0"/>
                  <a:t>RGB uses additive color mixing, because it describes what kind of light needs to be emitted to produce a given color</a:t>
                </a:r>
              </a:p>
              <a:p>
                <a:r>
                  <a:rPr lang="en-GB" dirty="0"/>
                  <a:t>An RGB pixel is specified with three values </a:t>
                </a:r>
                <a14:m>
                  <m:oMath xmlns:m="http://schemas.openxmlformats.org/officeDocument/2006/math">
                    <m:r>
                      <a:rPr lang="en-GB" i="1" dirty="0" smtClean="0">
                        <a:latin typeface="Cambria Math"/>
                      </a:rPr>
                      <m:t>(</m:t>
                    </m:r>
                    <m:r>
                      <a:rPr lang="en-GB" i="1" dirty="0" smtClean="0">
                        <a:latin typeface="Cambria Math"/>
                      </a:rPr>
                      <m:t>𝑟𝑒𝑑</m:t>
                    </m:r>
                    <m:r>
                      <a:rPr lang="en-GB" i="1" dirty="0">
                        <a:latin typeface="Cambria Math"/>
                      </a:rPr>
                      <m:t>, </m:t>
                    </m:r>
                    <m:r>
                      <a:rPr lang="en-GB" i="1" dirty="0">
                        <a:latin typeface="Cambria Math"/>
                      </a:rPr>
                      <m:t>𝑔𝑟𝑒𝑒𝑛</m:t>
                    </m:r>
                    <m:r>
                      <a:rPr lang="en-GB" i="1" dirty="0">
                        <a:latin typeface="Cambria Math"/>
                      </a:rPr>
                      <m:t>, </m:t>
                    </m:r>
                    <m:r>
                      <a:rPr lang="en-GB" i="1" dirty="0">
                        <a:latin typeface="Cambria Math"/>
                      </a:rPr>
                      <m:t>𝑏𝑙𝑢𝑒</m:t>
                    </m:r>
                    <m:r>
                      <a:rPr lang="en-GB" i="1" dirty="0">
                        <a:latin typeface="Cambria Math"/>
                      </a:rPr>
                      <m:t>)</m:t>
                    </m:r>
                  </m:oMath>
                </a14:m>
                <a:endParaRPr lang="en-GB" dirty="0"/>
              </a:p>
              <a:p>
                <a:pPr lvl="2"/>
                <a:r>
                  <a:rPr lang="en-GB" dirty="0"/>
                  <a:t>Each parameter “red”, “green”, or “blue” defines the intensity of the corresponding color with a value between 0 and 255</a:t>
                </a:r>
              </a:p>
              <a:p>
                <a:endParaRPr lang="en-GB" dirty="0"/>
              </a:p>
              <a:p>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1296"/>
                </a:stretch>
              </a:blipFill>
            </p:spPr>
            <p:txBody>
              <a:bodyPr/>
              <a:lstStyle/>
              <a:p>
                <a:r>
                  <a:rPr lang="en-GB">
                    <a:noFill/>
                  </a:rPr>
                  <a:t> </a:t>
                </a:r>
              </a:p>
            </p:txBody>
          </p:sp>
        </mc:Fallback>
      </mc:AlternateContent>
      <p:pic>
        <p:nvPicPr>
          <p:cNvPr id="10" name="Picture 3" descr="https://upload.wikimedia.org/wikipedia/commons/thumb/c/c2/AdditiveColor.svg/200px-AdditiveColor.svg.pn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5019" y="2896509"/>
            <a:ext cx="30480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cientific Animation Optics: RGB additive colour mixing by Russell Kightley  Medi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6980" y="2896509"/>
            <a:ext cx="4389120" cy="32918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26100" y="5944509"/>
            <a:ext cx="4160972" cy="923330"/>
          </a:xfrm>
          <a:prstGeom prst="rect">
            <a:avLst/>
          </a:prstGeom>
          <a:noFill/>
        </p:spPr>
        <p:txBody>
          <a:bodyPr wrap="square" rtlCol="0">
            <a:spAutoFit/>
          </a:bodyPr>
          <a:lstStyle/>
          <a:p>
            <a:r>
              <a:rPr lang="en-GB" dirty="0">
                <a:hlinkClick r:id="rId6"/>
              </a:rPr>
              <a:t>https://www.youtube.com/watch?v=KZ-mEddsYqo</a:t>
            </a:r>
            <a:endParaRPr lang="en-GB" dirty="0"/>
          </a:p>
          <a:p>
            <a:endParaRPr lang="en-GB" dirty="0"/>
          </a:p>
        </p:txBody>
      </p:sp>
    </p:spTree>
    <p:extLst>
      <p:ext uri="{BB962C8B-B14F-4D97-AF65-F5344CB8AC3E}">
        <p14:creationId xmlns:p14="http://schemas.microsoft.com/office/powerpoint/2010/main" val="11128131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types of an image (</a:t>
            </a:r>
            <a:r>
              <a:rPr lang="en-US" dirty="0" err="1"/>
              <a:t>ct</a:t>
            </a:r>
            <a:r>
              <a:rPr lang="en-US" dirty="0"/>
              <a:t>)</a:t>
            </a:r>
            <a:endParaRPr lang="en-GB" dirty="0"/>
          </a:p>
        </p:txBody>
      </p:sp>
      <p:sp>
        <p:nvSpPr>
          <p:cNvPr id="3" name="Content Placeholder 2"/>
          <p:cNvSpPr>
            <a:spLocks noGrp="1"/>
          </p:cNvSpPr>
          <p:nvPr>
            <p:ph idx="1"/>
          </p:nvPr>
        </p:nvSpPr>
        <p:spPr/>
        <p:txBody>
          <a:bodyPr/>
          <a:lstStyle/>
          <a:p>
            <a:r>
              <a:rPr lang="vi-VN" dirty="0">
                <a:solidFill>
                  <a:srgbClr val="FF0000"/>
                </a:solidFill>
              </a:rPr>
              <a:t>24-bit RGB image </a:t>
            </a:r>
            <a:r>
              <a:rPr lang="en-US" dirty="0"/>
              <a:t>:</a:t>
            </a:r>
            <a:endParaRPr lang="en-GB" dirty="0"/>
          </a:p>
        </p:txBody>
      </p:sp>
      <mc:AlternateContent xmlns:mc="http://schemas.openxmlformats.org/markup-compatibility/2006" xmlns:a14="http://schemas.microsoft.com/office/drawing/2010/main">
        <mc:Choice Requires="a14">
          <p:sp>
            <p:nvSpPr>
              <p:cNvPr id="5" name="TextBox 4"/>
              <p:cNvSpPr txBox="1"/>
              <p:nvPr/>
            </p:nvSpPr>
            <p:spPr>
              <a:xfrm>
                <a:off x="1332666" y="1835445"/>
                <a:ext cx="1228221" cy="646331"/>
              </a:xfrm>
              <a:prstGeom prst="rect">
                <a:avLst/>
              </a:prstGeom>
              <a:noFill/>
            </p:spPr>
            <p:txBody>
              <a:bodyPr wrap="none" rtlCol="0">
                <a:spAutoFit/>
              </a:bodyPr>
              <a:lstStyle/>
              <a:p>
                <a14:m>
                  <m:oMath xmlns:m="http://schemas.openxmlformats.org/officeDocument/2006/math">
                    <m:r>
                      <a:rPr lang="en-US" b="1" i="1" smtClean="0">
                        <a:latin typeface="Cambria Math"/>
                      </a:rPr>
                      <m:t>𝟐</m:t>
                    </m:r>
                    <m:r>
                      <a:rPr lang="en-US" b="1" i="1" smtClean="0">
                        <a:latin typeface="Cambria Math"/>
                        <a:ea typeface="Cambria Math"/>
                      </a:rPr>
                      <m:t>×</m:t>
                    </m:r>
                    <m:r>
                      <a:rPr lang="en-US" b="1" i="1" smtClean="0">
                        <a:latin typeface="Cambria Math"/>
                        <a:ea typeface="Cambria Math"/>
                      </a:rPr>
                      <m:t>𝟑</m:t>
                    </m:r>
                  </m:oMath>
                </a14:m>
                <a:r>
                  <a:rPr lang="en-GB" b="1" dirty="0"/>
                  <a:t> size</a:t>
                </a:r>
              </a:p>
              <a:p>
                <a:r>
                  <a:rPr lang="en-US" dirty="0"/>
                  <a:t>6 pixels</a:t>
                </a:r>
                <a:endParaRPr lang="en-GB" dirty="0"/>
              </a:p>
            </p:txBody>
          </p:sp>
        </mc:Choice>
        <mc:Fallback xmlns="">
          <p:sp>
            <p:nvSpPr>
              <p:cNvPr id="5" name="TextBox 4"/>
              <p:cNvSpPr txBox="1">
                <a:spLocks noRot="1" noChangeAspect="1" noMove="1" noResize="1" noEditPoints="1" noAdjustHandles="1" noChangeArrowheads="1" noChangeShapeType="1" noTextEdit="1"/>
              </p:cNvSpPr>
              <p:nvPr/>
            </p:nvSpPr>
            <p:spPr>
              <a:xfrm>
                <a:off x="1332666" y="1835445"/>
                <a:ext cx="1228221" cy="646331"/>
              </a:xfrm>
              <a:prstGeom prst="rect">
                <a:avLst/>
              </a:prstGeom>
              <a:blipFill rotWithShape="1">
                <a:blip r:embed="rId2"/>
                <a:stretch>
                  <a:fillRect l="-4478" t="-4717" r="-2985" b="-14151"/>
                </a:stretch>
              </a:blipFill>
            </p:spPr>
            <p:txBody>
              <a:bodyPr/>
              <a:lstStyle/>
              <a:p>
                <a:r>
                  <a:rPr lang="en-GB">
                    <a:noFill/>
                  </a:rPr>
                  <a:t> </a:t>
                </a:r>
              </a:p>
            </p:txBody>
          </p:sp>
        </mc:Fallback>
      </mc:AlternateContent>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2401" y="2667569"/>
            <a:ext cx="1428750"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86" y="3902125"/>
            <a:ext cx="9018270" cy="1783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373505" y="5698852"/>
            <a:ext cx="1351652" cy="369332"/>
          </a:xfrm>
          <a:prstGeom prst="rect">
            <a:avLst/>
          </a:prstGeom>
          <a:noFill/>
        </p:spPr>
        <p:txBody>
          <a:bodyPr wrap="none" rtlCol="0">
            <a:spAutoFit/>
          </a:bodyPr>
          <a:lstStyle/>
          <a:p>
            <a:r>
              <a:rPr lang="en-US" b="1" dirty="0"/>
              <a:t>BGR order</a:t>
            </a:r>
            <a:endParaRPr lang="en-GB" b="1" dirty="0"/>
          </a:p>
        </p:txBody>
      </p:sp>
      <p:cxnSp>
        <p:nvCxnSpPr>
          <p:cNvPr id="7" name="Straight Arrow Connector 6"/>
          <p:cNvCxnSpPr>
            <a:endCxn id="4" idx="0"/>
          </p:cNvCxnSpPr>
          <p:nvPr/>
        </p:nvCxnSpPr>
        <p:spPr>
          <a:xfrm>
            <a:off x="6141493" y="4793665"/>
            <a:ext cx="907838" cy="90518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05972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types of an image (</a:t>
            </a:r>
            <a:r>
              <a:rPr lang="en-US" dirty="0" err="1"/>
              <a:t>ct</a:t>
            </a:r>
            <a:r>
              <a:rPr lang="en-US" dirty="0"/>
              <a:t>)</a:t>
            </a:r>
            <a:br>
              <a:rPr lang="en-US" dirty="0"/>
            </a:br>
            <a:r>
              <a:rPr lang="en-US" sz="2400" dirty="0">
                <a:solidFill>
                  <a:srgbClr val="FF0000"/>
                </a:solidFill>
              </a:rPr>
              <a:t>RGB image</a:t>
            </a:r>
            <a:endParaRPr lang="en-GB" dirty="0"/>
          </a:p>
        </p:txBody>
      </p:sp>
      <p:sp>
        <p:nvSpPr>
          <p:cNvPr id="3" name="Content Placeholder 2"/>
          <p:cNvSpPr>
            <a:spLocks noGrp="1"/>
          </p:cNvSpPr>
          <p:nvPr>
            <p:ph idx="1"/>
          </p:nvPr>
        </p:nvSpPr>
        <p:spPr/>
        <p:txBody>
          <a:bodyPr/>
          <a:lstStyle/>
          <a:p>
            <a:r>
              <a:rPr lang="en-US" dirty="0"/>
              <a:t>Write a pseudo code to change Red color to White color, otherwise to Black color of an RGB image.   </a:t>
            </a:r>
            <a:endParaRPr lang="en-GB" dirty="0"/>
          </a:p>
        </p:txBody>
      </p:sp>
      <mc:AlternateContent xmlns:mc="http://schemas.openxmlformats.org/markup-compatibility/2006" xmlns:a14="http://schemas.microsoft.com/office/drawing/2010/main">
        <mc:Choice Requires="a14">
          <p:sp>
            <p:nvSpPr>
              <p:cNvPr id="5" name="TextBox 4"/>
              <p:cNvSpPr txBox="1"/>
              <p:nvPr/>
            </p:nvSpPr>
            <p:spPr>
              <a:xfrm>
                <a:off x="1332666" y="1835445"/>
                <a:ext cx="1228221" cy="646331"/>
              </a:xfrm>
              <a:prstGeom prst="rect">
                <a:avLst/>
              </a:prstGeom>
              <a:noFill/>
            </p:spPr>
            <p:txBody>
              <a:bodyPr wrap="none" rtlCol="0">
                <a:spAutoFit/>
              </a:bodyPr>
              <a:lstStyle/>
              <a:p>
                <a14:m>
                  <m:oMath xmlns:m="http://schemas.openxmlformats.org/officeDocument/2006/math">
                    <m:r>
                      <a:rPr lang="en-US" b="1" i="1" smtClean="0">
                        <a:latin typeface="Cambria Math"/>
                      </a:rPr>
                      <m:t>𝟐</m:t>
                    </m:r>
                    <m:r>
                      <a:rPr lang="en-US" b="1" i="1" smtClean="0">
                        <a:latin typeface="Cambria Math"/>
                        <a:ea typeface="Cambria Math"/>
                      </a:rPr>
                      <m:t>×</m:t>
                    </m:r>
                    <m:r>
                      <a:rPr lang="en-US" b="1" i="1" smtClean="0">
                        <a:latin typeface="Cambria Math"/>
                        <a:ea typeface="Cambria Math"/>
                      </a:rPr>
                      <m:t>𝟑</m:t>
                    </m:r>
                  </m:oMath>
                </a14:m>
                <a:r>
                  <a:rPr lang="en-GB" b="1" dirty="0"/>
                  <a:t> size</a:t>
                </a:r>
              </a:p>
              <a:p>
                <a:r>
                  <a:rPr lang="en-US" dirty="0"/>
                  <a:t>6 pixels</a:t>
                </a:r>
                <a:endParaRPr lang="en-GB" dirty="0"/>
              </a:p>
            </p:txBody>
          </p:sp>
        </mc:Choice>
        <mc:Fallback xmlns="">
          <p:sp>
            <p:nvSpPr>
              <p:cNvPr id="5" name="TextBox 4"/>
              <p:cNvSpPr txBox="1">
                <a:spLocks noRot="1" noChangeAspect="1" noMove="1" noResize="1" noEditPoints="1" noAdjustHandles="1" noChangeArrowheads="1" noChangeShapeType="1" noTextEdit="1"/>
              </p:cNvSpPr>
              <p:nvPr/>
            </p:nvSpPr>
            <p:spPr>
              <a:xfrm>
                <a:off x="1332666" y="1835445"/>
                <a:ext cx="1228221" cy="646331"/>
              </a:xfrm>
              <a:prstGeom prst="rect">
                <a:avLst/>
              </a:prstGeom>
              <a:blipFill rotWithShape="1">
                <a:blip r:embed="rId2"/>
                <a:stretch>
                  <a:fillRect l="-4478" t="-4717" r="-2985" b="-14151"/>
                </a:stretch>
              </a:blipFill>
            </p:spPr>
            <p:txBody>
              <a:bodyPr/>
              <a:lstStyle/>
              <a:p>
                <a:r>
                  <a:rPr lang="en-GB">
                    <a:noFill/>
                  </a:rPr>
                  <a:t> </a:t>
                </a:r>
              </a:p>
            </p:txBody>
          </p:sp>
        </mc:Fallback>
      </mc:AlternateContent>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2401" y="2667569"/>
            <a:ext cx="1428750"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9" name="TextBox 8"/>
              <p:cNvSpPr txBox="1"/>
              <p:nvPr/>
            </p:nvSpPr>
            <p:spPr>
              <a:xfrm>
                <a:off x="4503760" y="1971679"/>
                <a:ext cx="4450770" cy="3416320"/>
              </a:xfrm>
              <a:prstGeom prst="rect">
                <a:avLst/>
              </a:prstGeom>
              <a:noFill/>
              <a:ln>
                <a:solidFill>
                  <a:schemeClr val="accent1"/>
                </a:solidFill>
              </a:ln>
            </p:spPr>
            <p:txBody>
              <a:bodyPr wrap="none" rtlCol="0">
                <a:spAutoFit/>
              </a:bodyPr>
              <a:lstStyle/>
              <a:p>
                <a:r>
                  <a:rPr lang="en-US" b="1" dirty="0"/>
                  <a:t>Pseudo code</a:t>
                </a:r>
              </a:p>
              <a:p>
                <a:endParaRPr lang="en-US" dirty="0"/>
              </a:p>
              <a:p>
                <a:r>
                  <a:rPr lang="en-US" dirty="0"/>
                  <a:t>Input: an RGB image </a:t>
                </a:r>
                <a14:m>
                  <m:oMath xmlns:m="http://schemas.openxmlformats.org/officeDocument/2006/math">
                    <m:r>
                      <a:rPr lang="en-US" b="1" i="1" dirty="0" smtClean="0">
                        <a:latin typeface="Cambria Math"/>
                      </a:rPr>
                      <m:t>𝑩</m:t>
                    </m:r>
                  </m:oMath>
                </a14:m>
                <a:r>
                  <a:rPr lang="en-US" dirty="0"/>
                  <a:t> with size </a:t>
                </a:r>
                <a14:m>
                  <m:oMath xmlns:m="http://schemas.openxmlformats.org/officeDocument/2006/math">
                    <m:r>
                      <a:rPr lang="en-US" b="0" i="1" smtClean="0">
                        <a:latin typeface="Cambria Math"/>
                      </a:rPr>
                      <m:t>𝑀</m:t>
                    </m:r>
                    <m:r>
                      <a:rPr lang="en-US" b="0" i="1" smtClean="0">
                        <a:latin typeface="Cambria Math"/>
                        <a:ea typeface="Cambria Math"/>
                      </a:rPr>
                      <m:t>×</m:t>
                    </m:r>
                    <m:r>
                      <a:rPr lang="en-US" b="0" i="1" smtClean="0">
                        <a:latin typeface="Cambria Math"/>
                        <a:ea typeface="Cambria Math"/>
                      </a:rPr>
                      <m:t>𝑁</m:t>
                    </m:r>
                  </m:oMath>
                </a14:m>
                <a:endParaRPr lang="en-GB" dirty="0"/>
              </a:p>
              <a:p>
                <a:r>
                  <a:rPr lang="en-US" dirty="0"/>
                  <a:t>Output: a color-modified image </a:t>
                </a:r>
                <a14:m>
                  <m:oMath xmlns:m="http://schemas.openxmlformats.org/officeDocument/2006/math">
                    <m:r>
                      <a:rPr lang="en-US" b="1" i="1" smtClean="0">
                        <a:latin typeface="Cambria Math"/>
                      </a:rPr>
                      <m:t>𝑩</m:t>
                    </m:r>
                  </m:oMath>
                </a14:m>
                <a:endParaRPr lang="en-US" b="1" dirty="0"/>
              </a:p>
              <a:p>
                <a:endParaRPr lang="en-US" dirty="0"/>
              </a:p>
              <a:p>
                <a:r>
                  <a:rPr lang="en-US" dirty="0"/>
                  <a:t>For </a:t>
                </a:r>
                <a14:m>
                  <m:oMath xmlns:m="http://schemas.openxmlformats.org/officeDocument/2006/math">
                    <m:r>
                      <a:rPr lang="en-US" b="0" i="1" smtClean="0">
                        <a:latin typeface="Cambria Math"/>
                      </a:rPr>
                      <m:t>𝑟</m:t>
                    </m:r>
                    <m:r>
                      <a:rPr lang="en-US" b="0" i="1" smtClean="0">
                        <a:latin typeface="Cambria Math"/>
                      </a:rPr>
                      <m:t>=1→</m:t>
                    </m:r>
                    <m:r>
                      <a:rPr lang="en-US" b="0" i="1" smtClean="0">
                        <a:latin typeface="Cambria Math"/>
                        <a:ea typeface="Cambria Math"/>
                      </a:rPr>
                      <m:t>𝑀</m:t>
                    </m:r>
                  </m:oMath>
                </a14:m>
                <a:r>
                  <a:rPr lang="en-GB" dirty="0"/>
                  <a:t> :</a:t>
                </a:r>
              </a:p>
              <a:p>
                <a:r>
                  <a:rPr lang="en-US" dirty="0"/>
                  <a:t>   For </a:t>
                </a:r>
                <a14:m>
                  <m:oMath xmlns:m="http://schemas.openxmlformats.org/officeDocument/2006/math">
                    <m:r>
                      <a:rPr lang="en-US" b="0" i="1" smtClean="0">
                        <a:latin typeface="Cambria Math"/>
                      </a:rPr>
                      <m:t>𝑐</m:t>
                    </m:r>
                    <m:r>
                      <a:rPr lang="en-US" i="1">
                        <a:latin typeface="Cambria Math"/>
                      </a:rPr>
                      <m:t>=1→</m:t>
                    </m:r>
                    <m:r>
                      <a:rPr lang="en-US" b="0" i="1" smtClean="0">
                        <a:latin typeface="Cambria Math"/>
                        <a:ea typeface="Cambria Math"/>
                      </a:rPr>
                      <m:t>𝑁</m:t>
                    </m:r>
                  </m:oMath>
                </a14:m>
                <a:r>
                  <a:rPr lang="en-GB" dirty="0"/>
                  <a:t> :</a:t>
                </a:r>
                <a:endParaRPr lang="en-US" dirty="0"/>
              </a:p>
              <a:p>
                <a:r>
                  <a:rPr lang="en-US" dirty="0"/>
                  <a:t>	 if </a:t>
                </a:r>
                <a14:m>
                  <m:oMath xmlns:m="http://schemas.openxmlformats.org/officeDocument/2006/math">
                    <m:r>
                      <a:rPr lang="en-US" b="1" i="1" smtClean="0">
                        <a:latin typeface="Cambria Math"/>
                      </a:rPr>
                      <m:t>𝑩</m:t>
                    </m:r>
                    <m:d>
                      <m:dPr>
                        <m:begChr m:val="["/>
                        <m:endChr m:val="]"/>
                        <m:ctrlPr>
                          <a:rPr lang="en-US" b="0" i="1" smtClean="0">
                            <a:latin typeface="Cambria Math" panose="02040503050406030204" pitchFamily="18" charset="0"/>
                          </a:rPr>
                        </m:ctrlPr>
                      </m:dPr>
                      <m:e>
                        <m:r>
                          <a:rPr lang="en-US" b="0" i="1" smtClean="0">
                            <a:latin typeface="Cambria Math"/>
                          </a:rPr>
                          <m:t>𝑟</m:t>
                        </m:r>
                        <m:r>
                          <a:rPr lang="en-US" b="0" i="1" smtClean="0">
                            <a:latin typeface="Cambria Math"/>
                          </a:rPr>
                          <m:t>,</m:t>
                        </m:r>
                        <m:r>
                          <a:rPr lang="en-US" b="0" i="1" smtClean="0">
                            <a:latin typeface="Cambria Math"/>
                          </a:rPr>
                          <m:t>𝑐</m:t>
                        </m:r>
                      </m:e>
                    </m:d>
                    <m:r>
                      <a:rPr lang="en-US" b="0" i="0" smtClean="0">
                        <a:latin typeface="Cambria Math"/>
                      </a:rPr>
                      <m:t>==</m:t>
                    </m:r>
                    <m:d>
                      <m:dPr>
                        <m:begChr m:val="["/>
                        <m:endChr m:val="]"/>
                        <m:ctrlPr>
                          <a:rPr lang="en-US" b="0" i="1" smtClean="0">
                            <a:latin typeface="Cambria Math" panose="02040503050406030204" pitchFamily="18" charset="0"/>
                          </a:rPr>
                        </m:ctrlPr>
                      </m:dPr>
                      <m:e>
                        <m:r>
                          <a:rPr lang="en-US" b="0" i="1" smtClean="0">
                            <a:latin typeface="Cambria Math"/>
                          </a:rPr>
                          <m:t>255,0,0</m:t>
                        </m:r>
                      </m:e>
                    </m:d>
                  </m:oMath>
                </a14:m>
                <a:r>
                  <a:rPr lang="en-GB" dirty="0"/>
                  <a:t> :</a:t>
                </a:r>
              </a:p>
              <a:p>
                <a:r>
                  <a:rPr lang="en-US" dirty="0"/>
                  <a:t>		</a:t>
                </a:r>
                <a:r>
                  <a:rPr lang="en-US" b="1" dirty="0"/>
                  <a:t> </a:t>
                </a:r>
                <a14:m>
                  <m:oMath xmlns:m="http://schemas.openxmlformats.org/officeDocument/2006/math">
                    <m:r>
                      <a:rPr lang="en-US" b="1" i="1">
                        <a:latin typeface="Cambria Math"/>
                      </a:rPr>
                      <m:t>𝑩</m:t>
                    </m:r>
                    <m:d>
                      <m:dPr>
                        <m:begChr m:val="["/>
                        <m:endChr m:val="]"/>
                        <m:ctrlPr>
                          <a:rPr lang="en-US" i="1">
                            <a:latin typeface="Cambria Math" panose="02040503050406030204" pitchFamily="18" charset="0"/>
                          </a:rPr>
                        </m:ctrlPr>
                      </m:dPr>
                      <m:e>
                        <m:r>
                          <a:rPr lang="en-US" i="1">
                            <a:latin typeface="Cambria Math"/>
                          </a:rPr>
                          <m:t>𝑟</m:t>
                        </m:r>
                        <m:r>
                          <a:rPr lang="en-US" i="1">
                            <a:latin typeface="Cambria Math"/>
                          </a:rPr>
                          <m:t>,</m:t>
                        </m:r>
                        <m:r>
                          <a:rPr lang="en-US" i="1">
                            <a:latin typeface="Cambria Math"/>
                          </a:rPr>
                          <m:t>𝑐</m:t>
                        </m:r>
                      </m:e>
                    </m:d>
                    <m:r>
                      <a:rPr lang="en-US" b="0" i="1" smtClean="0">
                        <a:latin typeface="Cambria Math"/>
                      </a:rPr>
                      <m:t>=</m:t>
                    </m:r>
                    <m:d>
                      <m:dPr>
                        <m:begChr m:val="["/>
                        <m:endChr m:val="]"/>
                        <m:ctrlPr>
                          <a:rPr lang="en-US" b="0" i="1" smtClean="0">
                            <a:latin typeface="Cambria Math" panose="02040503050406030204" pitchFamily="18" charset="0"/>
                          </a:rPr>
                        </m:ctrlPr>
                      </m:dPr>
                      <m:e>
                        <m:r>
                          <a:rPr lang="en-US" b="0" i="1" smtClean="0">
                            <a:latin typeface="Cambria Math"/>
                          </a:rPr>
                          <m:t>255,255,255</m:t>
                        </m:r>
                      </m:e>
                    </m:d>
                  </m:oMath>
                </a14:m>
                <a:endParaRPr lang="en-GB" dirty="0"/>
              </a:p>
              <a:p>
                <a:r>
                  <a:rPr lang="en-US" dirty="0"/>
                  <a:t>	else :</a:t>
                </a:r>
              </a:p>
              <a:p>
                <a:r>
                  <a:rPr lang="en-US" dirty="0"/>
                  <a:t>		</a:t>
                </a:r>
                <a14:m>
                  <m:oMath xmlns:m="http://schemas.openxmlformats.org/officeDocument/2006/math">
                    <m:r>
                      <a:rPr lang="en-US" b="1" i="1">
                        <a:latin typeface="Cambria Math"/>
                      </a:rPr>
                      <m:t>𝑩</m:t>
                    </m:r>
                    <m:d>
                      <m:dPr>
                        <m:begChr m:val="["/>
                        <m:endChr m:val="]"/>
                        <m:ctrlPr>
                          <a:rPr lang="en-US" i="1">
                            <a:latin typeface="Cambria Math" panose="02040503050406030204" pitchFamily="18" charset="0"/>
                          </a:rPr>
                        </m:ctrlPr>
                      </m:dPr>
                      <m:e>
                        <m:r>
                          <a:rPr lang="en-US" i="1">
                            <a:latin typeface="Cambria Math"/>
                          </a:rPr>
                          <m:t>𝑟</m:t>
                        </m:r>
                        <m:r>
                          <a:rPr lang="en-US" i="1">
                            <a:latin typeface="Cambria Math"/>
                          </a:rPr>
                          <m:t>,</m:t>
                        </m:r>
                        <m:r>
                          <a:rPr lang="en-US" i="1">
                            <a:latin typeface="Cambria Math"/>
                          </a:rPr>
                          <m:t>𝑐</m:t>
                        </m:r>
                      </m:e>
                    </m:d>
                    <m:r>
                      <a:rPr lang="en-US" i="1">
                        <a:latin typeface="Cambria Math"/>
                      </a:rPr>
                      <m:t>=</m:t>
                    </m:r>
                    <m:d>
                      <m:dPr>
                        <m:begChr m:val="["/>
                        <m:endChr m:val="]"/>
                        <m:ctrlPr>
                          <a:rPr lang="en-US" i="1">
                            <a:latin typeface="Cambria Math" panose="02040503050406030204" pitchFamily="18" charset="0"/>
                          </a:rPr>
                        </m:ctrlPr>
                      </m:dPr>
                      <m:e>
                        <m:r>
                          <a:rPr lang="en-US" b="0" i="1" smtClean="0">
                            <a:latin typeface="Cambria Math"/>
                          </a:rPr>
                          <m:t>0,0,0</m:t>
                        </m:r>
                      </m:e>
                    </m:d>
                  </m:oMath>
                </a14:m>
                <a:endParaRPr lang="en-GB" dirty="0"/>
              </a:p>
              <a:p>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4503760" y="1971679"/>
                <a:ext cx="4450770" cy="3416320"/>
              </a:xfrm>
              <a:prstGeom prst="rect">
                <a:avLst/>
              </a:prstGeom>
              <a:blipFill rotWithShape="1">
                <a:blip r:embed="rId4"/>
                <a:stretch>
                  <a:fillRect l="-1093" t="-710"/>
                </a:stretch>
              </a:blipFill>
              <a:ln>
                <a:solidFill>
                  <a:schemeClr val="accent1"/>
                </a:solidFill>
              </a:ln>
            </p:spPr>
            <p:txBody>
              <a:bodyPr/>
              <a:lstStyle/>
              <a:p>
                <a:r>
                  <a:rPr lang="en-GB">
                    <a:noFill/>
                  </a:rPr>
                  <a:t> </a:t>
                </a:r>
              </a:p>
            </p:txBody>
          </p:sp>
        </mc:Fallback>
      </mc:AlternateContent>
      <p:sp>
        <p:nvSpPr>
          <p:cNvPr id="10" name="Right Arrow 9"/>
          <p:cNvSpPr/>
          <p:nvPr/>
        </p:nvSpPr>
        <p:spPr>
          <a:xfrm rot="5400000">
            <a:off x="1672456" y="3999197"/>
            <a:ext cx="548640" cy="18288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1" name="Table 10"/>
          <p:cNvGraphicFramePr>
            <a:graphicFrameLocks noGrp="1"/>
          </p:cNvGraphicFramePr>
          <p:nvPr>
            <p:extLst>
              <p:ext uri="{D42A27DB-BD31-4B8C-83A1-F6EECF244321}">
                <p14:modId xmlns:p14="http://schemas.microsoft.com/office/powerpoint/2010/main" val="2567798212"/>
              </p:ext>
            </p:extLst>
          </p:nvPr>
        </p:nvGraphicFramePr>
        <p:xfrm>
          <a:off x="1260976" y="4473599"/>
          <a:ext cx="1371600" cy="914400"/>
        </p:xfrm>
        <a:graphic>
          <a:graphicData uri="http://schemas.openxmlformats.org/drawingml/2006/table">
            <a:tbl>
              <a:tblPr firstRow="1" bandRow="1">
                <a:tableStyleId>{2D5ABB26-0587-4C30-8999-92F81FD0307C}</a:tableStyleId>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tblGrid>
              <a:tr h="457200">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457200">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5073766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FF00">
              <a:alpha val="47843"/>
            </a:srgbClr>
          </a:solidFill>
        </p:spPr>
        <p:txBody>
          <a:bodyPr/>
          <a:lstStyle/>
          <a:p>
            <a:r>
              <a:rPr lang="en-US" dirty="0"/>
              <a:t>Common types of an image (</a:t>
            </a:r>
            <a:r>
              <a:rPr lang="en-US" dirty="0" err="1"/>
              <a:t>ct</a:t>
            </a:r>
            <a:r>
              <a:rPr lang="en-US" dirty="0"/>
              <a:t>)</a:t>
            </a:r>
            <a:br>
              <a:rPr lang="en-US" dirty="0"/>
            </a:br>
            <a:r>
              <a:rPr lang="en-US" sz="2400" dirty="0">
                <a:solidFill>
                  <a:srgbClr val="FF0000"/>
                </a:solidFill>
              </a:rPr>
              <a:t>Ex. 7</a:t>
            </a:r>
            <a:endParaRPr lang="en-GB" sz="2400" dirty="0">
              <a:solidFill>
                <a:srgbClr val="FF0000"/>
              </a:solidFill>
            </a:endParaRPr>
          </a:p>
        </p:txBody>
      </p:sp>
      <p:sp>
        <p:nvSpPr>
          <p:cNvPr id="3" name="Content Placeholder 2"/>
          <p:cNvSpPr>
            <a:spLocks noGrp="1"/>
          </p:cNvSpPr>
          <p:nvPr>
            <p:ph idx="1"/>
          </p:nvPr>
        </p:nvSpPr>
        <p:spPr/>
        <p:txBody>
          <a:bodyPr/>
          <a:lstStyle/>
          <a:p>
            <a:r>
              <a:rPr lang="en-US" dirty="0"/>
              <a:t>Calculate the average intensity of the following RGB image. </a:t>
            </a:r>
            <a:endParaRPr lang="en-GB" dirty="0"/>
          </a:p>
          <a:p>
            <a:endParaRPr lang="en-GB" dirty="0"/>
          </a:p>
        </p:txBody>
      </p:sp>
      <mc:AlternateContent xmlns:mc="http://schemas.openxmlformats.org/markup-compatibility/2006" xmlns:a14="http://schemas.microsoft.com/office/drawing/2010/main">
        <mc:Choice Requires="a14">
          <p:sp>
            <p:nvSpPr>
              <p:cNvPr id="4" name="TextBox 3"/>
              <p:cNvSpPr txBox="1"/>
              <p:nvPr/>
            </p:nvSpPr>
            <p:spPr>
              <a:xfrm>
                <a:off x="1332666" y="1835445"/>
                <a:ext cx="1228221" cy="646331"/>
              </a:xfrm>
              <a:prstGeom prst="rect">
                <a:avLst/>
              </a:prstGeom>
              <a:noFill/>
            </p:spPr>
            <p:txBody>
              <a:bodyPr wrap="none" rtlCol="0">
                <a:spAutoFit/>
              </a:bodyPr>
              <a:lstStyle/>
              <a:p>
                <a14:m>
                  <m:oMath xmlns:m="http://schemas.openxmlformats.org/officeDocument/2006/math">
                    <m:r>
                      <a:rPr lang="en-US" b="1" i="1" smtClean="0">
                        <a:latin typeface="Cambria Math"/>
                      </a:rPr>
                      <m:t>𝟐</m:t>
                    </m:r>
                    <m:r>
                      <a:rPr lang="en-US" b="1" i="1" smtClean="0">
                        <a:latin typeface="Cambria Math"/>
                        <a:ea typeface="Cambria Math"/>
                      </a:rPr>
                      <m:t>×</m:t>
                    </m:r>
                    <m:r>
                      <a:rPr lang="en-US" b="1" i="1" smtClean="0">
                        <a:latin typeface="Cambria Math"/>
                        <a:ea typeface="Cambria Math"/>
                      </a:rPr>
                      <m:t>𝟑</m:t>
                    </m:r>
                  </m:oMath>
                </a14:m>
                <a:r>
                  <a:rPr lang="en-GB" b="1" dirty="0"/>
                  <a:t> size</a:t>
                </a:r>
              </a:p>
              <a:p>
                <a:r>
                  <a:rPr lang="en-US" dirty="0"/>
                  <a:t>6 pixels</a:t>
                </a:r>
                <a:endParaRPr lang="en-GB" dirty="0"/>
              </a:p>
            </p:txBody>
          </p:sp>
        </mc:Choice>
        <mc:Fallback xmlns="">
          <p:sp>
            <p:nvSpPr>
              <p:cNvPr id="4" name="TextBox 3"/>
              <p:cNvSpPr txBox="1">
                <a:spLocks noRot="1" noChangeAspect="1" noMove="1" noResize="1" noEditPoints="1" noAdjustHandles="1" noChangeArrowheads="1" noChangeShapeType="1" noTextEdit="1"/>
              </p:cNvSpPr>
              <p:nvPr/>
            </p:nvSpPr>
            <p:spPr>
              <a:xfrm>
                <a:off x="1332666" y="1835445"/>
                <a:ext cx="1228221" cy="646331"/>
              </a:xfrm>
              <a:prstGeom prst="rect">
                <a:avLst/>
              </a:prstGeom>
              <a:blipFill rotWithShape="1">
                <a:blip r:embed="rId2"/>
                <a:stretch>
                  <a:fillRect l="-4478" t="-4717" r="-2985" b="-14151"/>
                </a:stretch>
              </a:blipFill>
            </p:spPr>
            <p:txBody>
              <a:bodyPr/>
              <a:lstStyle/>
              <a:p>
                <a:r>
                  <a:rPr lang="en-GB">
                    <a:noFill/>
                  </a:rPr>
                  <a:t> </a:t>
                </a:r>
              </a:p>
            </p:txBody>
          </p:sp>
        </mc:Fallback>
      </mc:AlternateContent>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2401" y="2667569"/>
            <a:ext cx="1428750"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ight Arrow 5"/>
          <p:cNvSpPr/>
          <p:nvPr/>
        </p:nvSpPr>
        <p:spPr>
          <a:xfrm rot="5400000">
            <a:off x="1672456" y="3999197"/>
            <a:ext cx="548640" cy="18288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7" name="Rectangle 6"/>
              <p:cNvSpPr/>
              <p:nvPr/>
            </p:nvSpPr>
            <p:spPr>
              <a:xfrm>
                <a:off x="764401" y="4565939"/>
                <a:ext cx="2364750"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a:rPr>
                        <m:t>𝒂𝒗𝒈𝑰</m:t>
                      </m:r>
                      <m:r>
                        <a:rPr lang="en-US" b="1" i="1" smtClean="0">
                          <a:solidFill>
                            <a:srgbClr val="FF0000"/>
                          </a:solidFill>
                          <a:latin typeface="Cambria Math"/>
                        </a:rPr>
                        <m:t>=???</m:t>
                      </m:r>
                    </m:oMath>
                  </m:oMathPara>
                </a14:m>
                <a:endParaRPr lang="en-GB" b="1" dirty="0">
                  <a:solidFill>
                    <a:srgbClr val="FF0000"/>
                  </a:solidFill>
                </a:endParaRPr>
              </a:p>
              <a:p>
                <a:r>
                  <a:rPr lang="en-US" b="1" dirty="0">
                    <a:solidFill>
                      <a:srgbClr val="FF0000"/>
                    </a:solidFill>
                  </a:rPr>
                  <a:t>What does it mean?</a:t>
                </a:r>
                <a:endParaRPr lang="en-GB" b="1" dirty="0">
                  <a:solidFill>
                    <a:srgbClr val="FF0000"/>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764401" y="4565939"/>
                <a:ext cx="2364750" cy="646331"/>
              </a:xfrm>
              <a:prstGeom prst="rect">
                <a:avLst/>
              </a:prstGeom>
              <a:blipFill rotWithShape="1">
                <a:blip r:embed="rId4"/>
                <a:stretch>
                  <a:fillRect l="-2062" r="-1804" b="-14151"/>
                </a:stretch>
              </a:blipFill>
            </p:spPr>
            <p:txBody>
              <a:bodyPr/>
              <a:lstStyle/>
              <a:p>
                <a:r>
                  <a:rPr lang="en-GB">
                    <a:noFill/>
                  </a:rPr>
                  <a:t> </a:t>
                </a:r>
              </a:p>
            </p:txBody>
          </p:sp>
        </mc:Fallback>
      </mc:AlternateContent>
    </p:spTree>
    <p:extLst>
      <p:ext uri="{BB962C8B-B14F-4D97-AF65-F5344CB8AC3E}">
        <p14:creationId xmlns:p14="http://schemas.microsoft.com/office/powerpoint/2010/main" val="162392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Grayscale</a:t>
            </a:r>
            <a:r>
              <a:rPr lang="en-GB" dirty="0"/>
              <a:t> &amp; Color image</a:t>
            </a:r>
          </a:p>
        </p:txBody>
      </p:sp>
      <p:pic>
        <p:nvPicPr>
          <p:cNvPr id="4" name="Picture 3"/>
          <p:cNvPicPr>
            <a:picLocks noChangeAspect="1"/>
          </p:cNvPicPr>
          <p:nvPr/>
        </p:nvPicPr>
        <p:blipFill>
          <a:blip r:embed="rId2"/>
          <a:stretch>
            <a:fillRect/>
          </a:stretch>
        </p:blipFill>
        <p:spPr>
          <a:xfrm>
            <a:off x="1193799" y="972343"/>
            <a:ext cx="6216650" cy="3030617"/>
          </a:xfrm>
          <a:prstGeom prst="rect">
            <a:avLst/>
          </a:prstGeom>
        </p:spPr>
      </p:pic>
      <p:pic>
        <p:nvPicPr>
          <p:cNvPr id="5" name="Picture 4"/>
          <p:cNvPicPr>
            <a:picLocks noChangeAspect="1"/>
          </p:cNvPicPr>
          <p:nvPr/>
        </p:nvPicPr>
        <p:blipFill>
          <a:blip r:embed="rId3"/>
          <a:stretch>
            <a:fillRect/>
          </a:stretch>
        </p:blipFill>
        <p:spPr>
          <a:xfrm>
            <a:off x="1183230" y="4114086"/>
            <a:ext cx="6572249" cy="2743914"/>
          </a:xfrm>
          <a:prstGeom prst="rect">
            <a:avLst/>
          </a:prstGeom>
        </p:spPr>
      </p:pic>
      <p:sp>
        <p:nvSpPr>
          <p:cNvPr id="6" name="TextBox 5"/>
          <p:cNvSpPr txBox="1"/>
          <p:nvPr/>
        </p:nvSpPr>
        <p:spPr>
          <a:xfrm>
            <a:off x="8243248" y="2156346"/>
            <a:ext cx="787395" cy="923330"/>
          </a:xfrm>
          <a:prstGeom prst="rect">
            <a:avLst/>
          </a:prstGeom>
          <a:noFill/>
        </p:spPr>
        <p:txBody>
          <a:bodyPr wrap="none" rtlCol="0">
            <a:spAutoFit/>
          </a:bodyPr>
          <a:lstStyle/>
          <a:p>
            <a:r>
              <a:rPr lang="en-US" dirty="0"/>
              <a:t>Links:</a:t>
            </a:r>
          </a:p>
          <a:p>
            <a:r>
              <a:rPr lang="en-GB" dirty="0">
                <a:hlinkClick r:id="rId4"/>
              </a:rPr>
              <a:t>[1]</a:t>
            </a:r>
            <a:endParaRPr lang="en-GB" dirty="0"/>
          </a:p>
          <a:p>
            <a:endParaRPr lang="en-GB" dirty="0"/>
          </a:p>
        </p:txBody>
      </p:sp>
    </p:spTree>
    <p:extLst>
      <p:ext uri="{BB962C8B-B14F-4D97-AF65-F5344CB8AC3E}">
        <p14:creationId xmlns:p14="http://schemas.microsoft.com/office/powerpoint/2010/main" val="10786395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Grayscale</a:t>
            </a:r>
            <a:r>
              <a:rPr lang="en-GB" dirty="0"/>
              <a:t> as single channels of </a:t>
            </a:r>
            <a:br>
              <a:rPr lang="en-GB" dirty="0"/>
            </a:br>
            <a:r>
              <a:rPr lang="en-GB" dirty="0"/>
              <a:t>multichannel </a:t>
            </a:r>
            <a:r>
              <a:rPr lang="en-GB" dirty="0" err="1"/>
              <a:t>color</a:t>
            </a:r>
            <a:r>
              <a:rPr lang="en-GB" dirty="0"/>
              <a:t> images</a:t>
            </a:r>
          </a:p>
        </p:txBody>
      </p:sp>
      <p:sp>
        <p:nvSpPr>
          <p:cNvPr id="3" name="Content Placeholder 2"/>
          <p:cNvSpPr>
            <a:spLocks noGrp="1"/>
          </p:cNvSpPr>
          <p:nvPr>
            <p:ph idx="1"/>
          </p:nvPr>
        </p:nvSpPr>
        <p:spPr/>
        <p:txBody>
          <a:bodyPr/>
          <a:lstStyle/>
          <a:p>
            <a:endParaRPr lang="en-GB" dirty="0"/>
          </a:p>
          <a:p>
            <a:r>
              <a:rPr lang="en-GB" dirty="0" err="1"/>
              <a:t>Color</a:t>
            </a:r>
            <a:r>
              <a:rPr lang="en-GB" dirty="0"/>
              <a:t> images are often built of several stacked </a:t>
            </a:r>
            <a:r>
              <a:rPr lang="en-GB" dirty="0" err="1"/>
              <a:t>color</a:t>
            </a:r>
            <a:r>
              <a:rPr lang="en-GB" dirty="0"/>
              <a:t> channels</a:t>
            </a:r>
          </a:p>
          <a:p>
            <a:pPr lvl="2"/>
            <a:r>
              <a:rPr lang="en-GB" dirty="0"/>
              <a:t>each of them representing value levels of the given channel</a:t>
            </a:r>
          </a:p>
          <a:p>
            <a:pPr lvl="2"/>
            <a:r>
              <a:rPr lang="en-GB" dirty="0"/>
              <a:t>For example, RGB images are composed of three independent channels for red, green and blue primary </a:t>
            </a:r>
            <a:r>
              <a:rPr lang="en-GB" dirty="0" err="1"/>
              <a:t>color</a:t>
            </a:r>
            <a:r>
              <a:rPr lang="en-GB" dirty="0"/>
              <a:t> components</a:t>
            </a:r>
          </a:p>
          <a:p>
            <a:pPr lvl="2"/>
            <a:endParaRPr lang="en-GB" dirty="0"/>
          </a:p>
        </p:txBody>
      </p:sp>
      <p:pic>
        <p:nvPicPr>
          <p:cNvPr id="4" name="Picture 3"/>
          <p:cNvPicPr>
            <a:picLocks noChangeAspect="1"/>
          </p:cNvPicPr>
          <p:nvPr/>
        </p:nvPicPr>
        <p:blipFill>
          <a:blip r:embed="rId2"/>
          <a:stretch>
            <a:fillRect/>
          </a:stretch>
        </p:blipFill>
        <p:spPr>
          <a:xfrm>
            <a:off x="3631156" y="2905395"/>
            <a:ext cx="5512844" cy="3952605"/>
          </a:xfrm>
          <a:prstGeom prst="rect">
            <a:avLst/>
          </a:prstGeom>
        </p:spPr>
      </p:pic>
      <p:sp>
        <p:nvSpPr>
          <p:cNvPr id="5" name="Rectangle 4"/>
          <p:cNvSpPr/>
          <p:nvPr/>
        </p:nvSpPr>
        <p:spPr>
          <a:xfrm>
            <a:off x="231188" y="4558531"/>
            <a:ext cx="3153457" cy="646331"/>
          </a:xfrm>
          <a:prstGeom prst="rect">
            <a:avLst/>
          </a:prstGeom>
        </p:spPr>
        <p:txBody>
          <a:bodyPr wrap="square">
            <a:spAutoFit/>
          </a:bodyPr>
          <a:lstStyle/>
          <a:p>
            <a:r>
              <a:rPr lang="en-US" dirty="0"/>
              <a:t>https://en.wikipedia.org/wiki/Grayscale</a:t>
            </a:r>
          </a:p>
        </p:txBody>
      </p:sp>
    </p:spTree>
    <p:extLst>
      <p:ext uri="{BB962C8B-B14F-4D97-AF65-F5344CB8AC3E}">
        <p14:creationId xmlns:p14="http://schemas.microsoft.com/office/powerpoint/2010/main" val="30751684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Grayscale</a:t>
            </a:r>
            <a:r>
              <a:rPr lang="en-GB" dirty="0"/>
              <a:t> as single channels of </a:t>
            </a:r>
            <a:br>
              <a:rPr lang="en-GB" dirty="0"/>
            </a:br>
            <a:r>
              <a:rPr lang="en-GB" dirty="0"/>
              <a:t>multichannel </a:t>
            </a:r>
            <a:r>
              <a:rPr lang="en-GB" dirty="0" err="1"/>
              <a:t>color</a:t>
            </a:r>
            <a:r>
              <a:rPr lang="en-GB" dirty="0"/>
              <a:t> images (</a:t>
            </a:r>
            <a:r>
              <a:rPr lang="en-GB" dirty="0" err="1"/>
              <a:t>ct</a:t>
            </a:r>
            <a:r>
              <a:rPr lang="en-GB" dirty="0"/>
              <a:t>)</a:t>
            </a:r>
          </a:p>
        </p:txBody>
      </p:sp>
      <p:pic>
        <p:nvPicPr>
          <p:cNvPr id="4" name="Picture 2" descr="http://www.originlab.com/www/products/images/ChannelSplit_Mer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5350" y="1298721"/>
            <a:ext cx="5210175" cy="5114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233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RGB to </a:t>
            </a:r>
            <a:r>
              <a:rPr lang="en-GB" dirty="0" err="1"/>
              <a:t>Grayscale</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GB" dirty="0"/>
              </a:p>
              <a:p>
                <a:r>
                  <a:rPr lang="en-GB" dirty="0"/>
                  <a:t>The lightness method</a:t>
                </a:r>
              </a:p>
              <a:p>
                <a:pPr marL="0" indent="0">
                  <a:buNone/>
                </a:pPr>
                <a14:m>
                  <m:oMathPara xmlns:m="http://schemas.openxmlformats.org/officeDocument/2006/math">
                    <m:oMathParaPr>
                      <m:jc m:val="left"/>
                    </m:oMathParaPr>
                    <m:oMath xmlns:m="http://schemas.openxmlformats.org/officeDocument/2006/math">
                      <m:r>
                        <a:rPr lang="en-GB" i="1" dirty="0" smtClean="0">
                          <a:latin typeface="Cambria Math"/>
                        </a:rPr>
                        <m:t>𝐼</m:t>
                      </m:r>
                      <m:r>
                        <a:rPr lang="en-GB" i="1" dirty="0" smtClean="0">
                          <a:latin typeface="Cambria Math"/>
                        </a:rPr>
                        <m:t> = (</m:t>
                      </m:r>
                      <m:r>
                        <m:rPr>
                          <m:sty m:val="p"/>
                        </m:rPr>
                        <a:rPr lang="en-GB" i="1" dirty="0" smtClean="0">
                          <a:latin typeface="Cambria Math"/>
                        </a:rPr>
                        <m:t>max</m:t>
                      </m:r>
                      <m:r>
                        <a:rPr lang="en-GB" i="1" dirty="0" smtClean="0">
                          <a:latin typeface="Cambria Math"/>
                        </a:rPr>
                        <m:t>⁡(</m:t>
                      </m:r>
                      <m:r>
                        <a:rPr lang="en-GB" i="1" dirty="0" smtClean="0">
                          <a:latin typeface="Cambria Math"/>
                        </a:rPr>
                        <m:t>𝑅</m:t>
                      </m:r>
                      <m:r>
                        <a:rPr lang="en-GB" i="1" dirty="0" smtClean="0">
                          <a:latin typeface="Cambria Math"/>
                        </a:rPr>
                        <m:t>, </m:t>
                      </m:r>
                      <m:r>
                        <a:rPr lang="en-GB" i="1" dirty="0" smtClean="0">
                          <a:latin typeface="Cambria Math"/>
                        </a:rPr>
                        <m:t>𝐺</m:t>
                      </m:r>
                      <m:r>
                        <a:rPr lang="en-GB" i="1" dirty="0" smtClean="0">
                          <a:latin typeface="Cambria Math"/>
                        </a:rPr>
                        <m:t>, </m:t>
                      </m:r>
                      <m:r>
                        <a:rPr lang="en-GB" i="1" dirty="0" smtClean="0">
                          <a:latin typeface="Cambria Math"/>
                        </a:rPr>
                        <m:t>𝐵</m:t>
                      </m:r>
                      <m:r>
                        <a:rPr lang="en-GB" i="1" dirty="0" smtClean="0">
                          <a:latin typeface="Cambria Math"/>
                        </a:rPr>
                        <m:t>) + </m:t>
                      </m:r>
                      <m:r>
                        <m:rPr>
                          <m:sty m:val="p"/>
                        </m:rPr>
                        <a:rPr lang="en-GB" i="1" dirty="0" smtClean="0">
                          <a:latin typeface="Cambria Math"/>
                        </a:rPr>
                        <m:t>min</m:t>
                      </m:r>
                      <m:r>
                        <a:rPr lang="en-GB" i="1" dirty="0" smtClean="0">
                          <a:latin typeface="Cambria Math"/>
                        </a:rPr>
                        <m:t>⁡(</m:t>
                      </m:r>
                      <m:r>
                        <a:rPr lang="en-GB" i="1" dirty="0" smtClean="0">
                          <a:latin typeface="Cambria Math"/>
                        </a:rPr>
                        <m:t>𝑅</m:t>
                      </m:r>
                      <m:r>
                        <a:rPr lang="en-GB" i="1" dirty="0" smtClean="0">
                          <a:latin typeface="Cambria Math"/>
                        </a:rPr>
                        <m:t>, </m:t>
                      </m:r>
                      <m:r>
                        <a:rPr lang="en-GB" i="1" dirty="0" smtClean="0">
                          <a:latin typeface="Cambria Math"/>
                        </a:rPr>
                        <m:t>𝐺</m:t>
                      </m:r>
                      <m:r>
                        <a:rPr lang="en-GB" i="1" dirty="0" smtClean="0">
                          <a:latin typeface="Cambria Math"/>
                        </a:rPr>
                        <m:t>, </m:t>
                      </m:r>
                      <m:r>
                        <a:rPr lang="en-GB" i="1" dirty="0" smtClean="0">
                          <a:latin typeface="Cambria Math"/>
                        </a:rPr>
                        <m:t>𝐵</m:t>
                      </m:r>
                      <m:r>
                        <a:rPr lang="en-GB" i="1" dirty="0" smtClean="0">
                          <a:latin typeface="Cambria Math"/>
                        </a:rPr>
                        <m:t>)) / 2</m:t>
                      </m:r>
                    </m:oMath>
                  </m:oMathPara>
                </a14:m>
                <a:endParaRPr lang="en-GB" dirty="0"/>
              </a:p>
              <a:p>
                <a:endParaRPr lang="en-GB" dirty="0"/>
              </a:p>
              <a:p>
                <a:endParaRPr lang="en-GB" dirty="0"/>
              </a:p>
              <a:p>
                <a:r>
                  <a:rPr lang="en-GB" dirty="0"/>
                  <a:t>The average method </a:t>
                </a:r>
              </a:p>
              <a:p>
                <a:pPr marL="0" indent="0">
                  <a:buNone/>
                </a:pPr>
                <a14:m>
                  <m:oMathPara xmlns:m="http://schemas.openxmlformats.org/officeDocument/2006/math">
                    <m:oMathParaPr>
                      <m:jc m:val="left"/>
                    </m:oMathParaPr>
                    <m:oMath xmlns:m="http://schemas.openxmlformats.org/officeDocument/2006/math">
                      <m:r>
                        <a:rPr lang="en-GB" i="1" dirty="0" smtClean="0">
                          <a:latin typeface="Cambria Math"/>
                        </a:rPr>
                        <m:t>𝐼</m:t>
                      </m:r>
                      <m:r>
                        <a:rPr lang="en-GB" i="1" dirty="0" smtClean="0">
                          <a:latin typeface="Cambria Math"/>
                        </a:rPr>
                        <m:t> =  (</m:t>
                      </m:r>
                      <m:r>
                        <a:rPr lang="en-GB" i="1" dirty="0" smtClean="0">
                          <a:latin typeface="Cambria Math"/>
                        </a:rPr>
                        <m:t>𝑅</m:t>
                      </m:r>
                      <m:r>
                        <a:rPr lang="en-GB" i="1" dirty="0" smtClean="0">
                          <a:latin typeface="Cambria Math"/>
                        </a:rPr>
                        <m:t> + </m:t>
                      </m:r>
                      <m:r>
                        <a:rPr lang="en-GB" i="1" dirty="0" smtClean="0">
                          <a:latin typeface="Cambria Math"/>
                        </a:rPr>
                        <m:t>𝐺</m:t>
                      </m:r>
                      <m:r>
                        <a:rPr lang="en-GB" i="1" dirty="0" smtClean="0">
                          <a:latin typeface="Cambria Math"/>
                        </a:rPr>
                        <m:t> + </m:t>
                      </m:r>
                      <m:r>
                        <a:rPr lang="en-GB" i="1" dirty="0" smtClean="0">
                          <a:latin typeface="Cambria Math"/>
                        </a:rPr>
                        <m:t>𝐵</m:t>
                      </m:r>
                      <m:r>
                        <a:rPr lang="en-GB" i="1" dirty="0" smtClean="0">
                          <a:latin typeface="Cambria Math"/>
                        </a:rPr>
                        <m:t>) / 3</m:t>
                      </m:r>
                    </m:oMath>
                  </m:oMathPara>
                </a14:m>
                <a:endParaRPr lang="en-GB" dirty="0"/>
              </a:p>
              <a:p>
                <a:endParaRPr lang="en-GB" dirty="0"/>
              </a:p>
              <a:p>
                <a:endParaRPr lang="en-GB" dirty="0"/>
              </a:p>
              <a:p>
                <a:r>
                  <a:rPr lang="en-GB" dirty="0"/>
                  <a:t>The luminosity method </a:t>
                </a:r>
              </a:p>
              <a:p>
                <a:pPr marL="0" indent="0">
                  <a:buNone/>
                </a:pPr>
                <a14:m>
                  <m:oMathPara xmlns:m="http://schemas.openxmlformats.org/officeDocument/2006/math">
                    <m:oMathParaPr>
                      <m:jc m:val="left"/>
                    </m:oMathParaPr>
                    <m:oMath xmlns:m="http://schemas.openxmlformats.org/officeDocument/2006/math">
                      <m:r>
                        <a:rPr lang="en-GB" i="1" dirty="0" smtClean="0">
                          <a:latin typeface="Cambria Math"/>
                        </a:rPr>
                        <m:t>𝐼</m:t>
                      </m:r>
                      <m:r>
                        <a:rPr lang="en-GB" i="1" dirty="0" smtClean="0">
                          <a:latin typeface="Cambria Math"/>
                        </a:rPr>
                        <m:t> = 0.21 </m:t>
                      </m:r>
                      <m:r>
                        <a:rPr lang="en-GB" i="1" dirty="0" smtClean="0">
                          <a:latin typeface="Cambria Math"/>
                        </a:rPr>
                        <m:t>𝑅</m:t>
                      </m:r>
                      <m:r>
                        <a:rPr lang="en-GB" i="1" dirty="0" smtClean="0">
                          <a:latin typeface="Cambria Math"/>
                        </a:rPr>
                        <m:t> + 0.72 </m:t>
                      </m:r>
                      <m:r>
                        <a:rPr lang="en-GB" i="1" dirty="0" smtClean="0">
                          <a:latin typeface="Cambria Math"/>
                        </a:rPr>
                        <m:t>𝐺</m:t>
                      </m:r>
                      <m:r>
                        <a:rPr lang="en-GB" i="1" dirty="0" smtClean="0">
                          <a:latin typeface="Cambria Math"/>
                        </a:rPr>
                        <m:t> + 0.07 </m:t>
                      </m:r>
                      <m:r>
                        <a:rPr lang="en-GB" i="1" dirty="0" smtClean="0">
                          <a:latin typeface="Cambria Math"/>
                        </a:rPr>
                        <m:t>𝐵</m:t>
                      </m:r>
                    </m:oMath>
                  </m:oMathPara>
                </a14:m>
                <a:endParaRPr lang="en-GB" dirty="0"/>
              </a:p>
              <a:p>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a:stretch>
              </a:blipFill>
            </p:spPr>
            <p:txBody>
              <a:bodyPr/>
              <a:lstStyle/>
              <a:p>
                <a:r>
                  <a:rPr lang="en-GB">
                    <a:noFill/>
                  </a:rPr>
                  <a:t> </a:t>
                </a:r>
              </a:p>
            </p:txBody>
          </p:sp>
        </mc:Fallback>
      </mc:AlternateContent>
      <p:pic>
        <p:nvPicPr>
          <p:cNvPr id="4" name="Picture 3"/>
          <p:cNvPicPr>
            <a:picLocks noChangeAspect="1"/>
          </p:cNvPicPr>
          <p:nvPr/>
        </p:nvPicPr>
        <p:blipFill>
          <a:blip r:embed="rId3"/>
          <a:stretch>
            <a:fillRect/>
          </a:stretch>
        </p:blipFill>
        <p:spPr>
          <a:xfrm>
            <a:off x="5443538" y="54590"/>
            <a:ext cx="1905000" cy="1435100"/>
          </a:xfrm>
          <a:prstGeom prst="rect">
            <a:avLst/>
          </a:prstGeom>
        </p:spPr>
      </p:pic>
      <p:pic>
        <p:nvPicPr>
          <p:cNvPr id="5" name="Picture 4"/>
          <p:cNvPicPr>
            <a:picLocks noChangeAspect="1"/>
          </p:cNvPicPr>
          <p:nvPr/>
        </p:nvPicPr>
        <p:blipFill>
          <a:blip r:embed="rId4"/>
          <a:stretch>
            <a:fillRect/>
          </a:stretch>
        </p:blipFill>
        <p:spPr>
          <a:xfrm>
            <a:off x="5429249" y="1557170"/>
            <a:ext cx="1905000" cy="1435100"/>
          </a:xfrm>
          <a:prstGeom prst="rect">
            <a:avLst/>
          </a:prstGeom>
        </p:spPr>
      </p:pic>
      <p:pic>
        <p:nvPicPr>
          <p:cNvPr id="6" name="Picture 5"/>
          <p:cNvPicPr>
            <a:picLocks noChangeAspect="1"/>
          </p:cNvPicPr>
          <p:nvPr/>
        </p:nvPicPr>
        <p:blipFill>
          <a:blip r:embed="rId5"/>
          <a:stretch>
            <a:fillRect/>
          </a:stretch>
        </p:blipFill>
        <p:spPr>
          <a:xfrm>
            <a:off x="5405436" y="3036719"/>
            <a:ext cx="1905000" cy="1435100"/>
          </a:xfrm>
          <a:prstGeom prst="rect">
            <a:avLst/>
          </a:prstGeom>
        </p:spPr>
      </p:pic>
      <p:pic>
        <p:nvPicPr>
          <p:cNvPr id="7" name="Picture 6"/>
          <p:cNvPicPr>
            <a:picLocks noChangeAspect="1"/>
          </p:cNvPicPr>
          <p:nvPr/>
        </p:nvPicPr>
        <p:blipFill>
          <a:blip r:embed="rId6"/>
          <a:stretch>
            <a:fillRect/>
          </a:stretch>
        </p:blipFill>
        <p:spPr>
          <a:xfrm>
            <a:off x="5414960" y="4516268"/>
            <a:ext cx="1905000" cy="1435100"/>
          </a:xfrm>
          <a:prstGeom prst="rect">
            <a:avLst/>
          </a:prstGeom>
        </p:spPr>
      </p:pic>
      <p:sp>
        <p:nvSpPr>
          <p:cNvPr id="8" name="Rectangle 7"/>
          <p:cNvSpPr/>
          <p:nvPr/>
        </p:nvSpPr>
        <p:spPr>
          <a:xfrm>
            <a:off x="1590675" y="5971833"/>
            <a:ext cx="7553325" cy="338554"/>
          </a:xfrm>
          <a:prstGeom prst="rect">
            <a:avLst/>
          </a:prstGeom>
        </p:spPr>
        <p:txBody>
          <a:bodyPr wrap="square">
            <a:spAutoFit/>
          </a:bodyPr>
          <a:lstStyle/>
          <a:p>
            <a:r>
              <a:rPr lang="en-US" sz="1600" dirty="0">
                <a:hlinkClick r:id="rId7"/>
              </a:rPr>
              <a:t>https://www.johndcook.com/blog/2009/08/24/algorithms-convert-color-grayscale/</a:t>
            </a:r>
            <a:r>
              <a:rPr lang="en-US" sz="1600" dirty="0"/>
              <a:t> </a:t>
            </a:r>
          </a:p>
        </p:txBody>
      </p:sp>
    </p:spTree>
    <p:extLst>
      <p:ext uri="{BB962C8B-B14F-4D97-AF65-F5344CB8AC3E}">
        <p14:creationId xmlns:p14="http://schemas.microsoft.com/office/powerpoint/2010/main" val="586869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FF00">
              <a:alpha val="50196"/>
            </a:srgbClr>
          </a:solidFill>
        </p:spPr>
        <p:txBody>
          <a:bodyPr/>
          <a:lstStyle/>
          <a:p>
            <a:r>
              <a:rPr lang="en-US" dirty="0"/>
              <a:t>Common types of an image (</a:t>
            </a:r>
            <a:r>
              <a:rPr lang="en-US" dirty="0" err="1"/>
              <a:t>ct</a:t>
            </a:r>
            <a:r>
              <a:rPr lang="en-US" dirty="0"/>
              <a:t>)</a:t>
            </a:r>
            <a:br>
              <a:rPr lang="en-US" dirty="0"/>
            </a:br>
            <a:r>
              <a:rPr lang="en-US" sz="2400" dirty="0">
                <a:solidFill>
                  <a:srgbClr val="FF0000"/>
                </a:solidFill>
              </a:rPr>
              <a:t>Ex. 8</a:t>
            </a:r>
            <a:endParaRPr lang="en-GB" sz="2400" dirty="0">
              <a:solidFill>
                <a:srgbClr val="FF0000"/>
              </a:solidFill>
            </a:endParaRPr>
          </a:p>
        </p:txBody>
      </p:sp>
      <p:sp>
        <p:nvSpPr>
          <p:cNvPr id="3" name="Content Placeholder 2"/>
          <p:cNvSpPr>
            <a:spLocks noGrp="1"/>
          </p:cNvSpPr>
          <p:nvPr>
            <p:ph idx="1"/>
          </p:nvPr>
        </p:nvSpPr>
        <p:spPr/>
        <p:txBody>
          <a:bodyPr/>
          <a:lstStyle/>
          <a:p>
            <a:r>
              <a:rPr lang="en-US" dirty="0"/>
              <a:t>Write three pseudo codes to convert an RGB image to a </a:t>
            </a:r>
            <a:r>
              <a:rPr lang="en-US" dirty="0" err="1"/>
              <a:t>grayscale</a:t>
            </a:r>
            <a:r>
              <a:rPr lang="en-US" dirty="0"/>
              <a:t> one based on three corresponding conversion methods at the previous slide.</a:t>
            </a:r>
            <a:endParaRPr lang="en-GB" dirty="0"/>
          </a:p>
          <a:p>
            <a:endParaRPr lang="en-GB" dirty="0"/>
          </a:p>
        </p:txBody>
      </p:sp>
    </p:spTree>
    <p:extLst>
      <p:ext uri="{BB962C8B-B14F-4D97-AF65-F5344CB8AC3E}">
        <p14:creationId xmlns:p14="http://schemas.microsoft.com/office/powerpoint/2010/main" val="3611468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types of an image (</a:t>
            </a:r>
            <a:r>
              <a:rPr lang="en-US" dirty="0" err="1"/>
              <a:t>ct</a:t>
            </a:r>
            <a:r>
              <a:rPr lang="en-US" dirty="0"/>
              <a:t>)</a:t>
            </a:r>
            <a:br>
              <a:rPr lang="en-US" dirty="0"/>
            </a:br>
            <a:r>
              <a:rPr lang="en-US" sz="2400" dirty="0">
                <a:solidFill>
                  <a:srgbClr val="FF0000"/>
                </a:solidFill>
              </a:rPr>
              <a:t>Gray Among The RGB</a:t>
            </a:r>
            <a:endParaRPr lang="en-GB" sz="2400" dirty="0">
              <a:solidFill>
                <a:srgbClr val="FF0000"/>
              </a:solidFill>
            </a:endParaRPr>
          </a:p>
        </p:txBody>
      </p:sp>
      <p:sp>
        <p:nvSpPr>
          <p:cNvPr id="3" name="Content Placeholder 2"/>
          <p:cNvSpPr>
            <a:spLocks noGrp="1"/>
          </p:cNvSpPr>
          <p:nvPr>
            <p:ph idx="1"/>
          </p:nvPr>
        </p:nvSpPr>
        <p:spPr/>
        <p:txBody>
          <a:bodyPr/>
          <a:lstStyle/>
          <a:p>
            <a:r>
              <a:rPr lang="en-GB" dirty="0"/>
              <a:t>As a </a:t>
            </a:r>
            <a:r>
              <a:rPr lang="en-GB" dirty="0" err="1"/>
              <a:t>color's</a:t>
            </a:r>
            <a:r>
              <a:rPr lang="en-GB" dirty="0"/>
              <a:t> three red/green/blue numbers are equal, the color is a shade of </a:t>
            </a:r>
            <a:r>
              <a:rPr lang="en-GB" dirty="0" err="1"/>
              <a:t>gray</a:t>
            </a:r>
            <a:endParaRPr lang="en-GB" dirty="0"/>
          </a:p>
          <a:p>
            <a:pPr lvl="2"/>
            <a:r>
              <a:rPr lang="en-GB" dirty="0"/>
              <a:t>red=50 green=50 blue=50 is </a:t>
            </a:r>
            <a:r>
              <a:rPr lang="en-GB" dirty="0" err="1"/>
              <a:t>gray</a:t>
            </a:r>
            <a:r>
              <a:rPr lang="en-GB" dirty="0"/>
              <a:t>, without any bias towards red, green, or blue hue</a:t>
            </a:r>
          </a:p>
          <a:p>
            <a:pPr lvl="2"/>
            <a:r>
              <a:rPr lang="en-GB" dirty="0"/>
              <a:t>red=75 green=50 blue=50 it would be a bit reddish</a:t>
            </a:r>
          </a:p>
          <a:p>
            <a:r>
              <a:rPr lang="en-GB" dirty="0"/>
              <a:t>Examples of </a:t>
            </a:r>
            <a:r>
              <a:rPr lang="en-GB" dirty="0" err="1"/>
              <a:t>gray</a:t>
            </a:r>
            <a:r>
              <a:rPr lang="en-GB" dirty="0"/>
              <a:t> colors in RGB:</a:t>
            </a:r>
          </a:p>
          <a:p>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1760665845"/>
              </p:ext>
            </p:extLst>
          </p:nvPr>
        </p:nvGraphicFramePr>
        <p:xfrm>
          <a:off x="1127362" y="3310767"/>
          <a:ext cx="4552773" cy="2606040"/>
        </p:xfrm>
        <a:graphic>
          <a:graphicData uri="http://schemas.openxmlformats.org/drawingml/2006/table">
            <a:tbl>
              <a:tblPr/>
              <a:tblGrid>
                <a:gridCol w="818176">
                  <a:extLst>
                    <a:ext uri="{9D8B030D-6E8A-4147-A177-3AD203B41FA5}">
                      <a16:colId xmlns:a16="http://schemas.microsoft.com/office/drawing/2014/main" val="20000"/>
                    </a:ext>
                  </a:extLst>
                </a:gridCol>
                <a:gridCol w="1021376">
                  <a:extLst>
                    <a:ext uri="{9D8B030D-6E8A-4147-A177-3AD203B41FA5}">
                      <a16:colId xmlns:a16="http://schemas.microsoft.com/office/drawing/2014/main" val="20001"/>
                    </a:ext>
                  </a:extLst>
                </a:gridCol>
                <a:gridCol w="868976">
                  <a:extLst>
                    <a:ext uri="{9D8B030D-6E8A-4147-A177-3AD203B41FA5}">
                      <a16:colId xmlns:a16="http://schemas.microsoft.com/office/drawing/2014/main" val="20002"/>
                    </a:ext>
                  </a:extLst>
                </a:gridCol>
                <a:gridCol w="1844245">
                  <a:extLst>
                    <a:ext uri="{9D8B030D-6E8A-4147-A177-3AD203B41FA5}">
                      <a16:colId xmlns:a16="http://schemas.microsoft.com/office/drawing/2014/main" val="20003"/>
                    </a:ext>
                  </a:extLst>
                </a:gridCol>
              </a:tblGrid>
              <a:tr h="548640">
                <a:tc>
                  <a:txBody>
                    <a:bodyPr/>
                    <a:lstStyle/>
                    <a:p>
                      <a:pPr algn="l"/>
                      <a:r>
                        <a:rPr lang="en-GB" sz="1800" dirty="0">
                          <a:solidFill>
                            <a:srgbClr val="FFFFFF"/>
                          </a:solidFill>
                          <a:effectLst/>
                          <a:latin typeface="Roboto"/>
                        </a:rPr>
                        <a:t>red</a:t>
                      </a:r>
                    </a:p>
                  </a:txBody>
                  <a:tcPr marL="182880" marR="186838" marT="91440" marB="9144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6969"/>
                    </a:solidFill>
                  </a:tcPr>
                </a:tc>
                <a:tc>
                  <a:txBody>
                    <a:bodyPr/>
                    <a:lstStyle/>
                    <a:p>
                      <a:pPr algn="l"/>
                      <a:r>
                        <a:rPr lang="en-GB" sz="1800" dirty="0">
                          <a:solidFill>
                            <a:srgbClr val="FFFFFF"/>
                          </a:solidFill>
                          <a:effectLst/>
                          <a:latin typeface="Roboto"/>
                        </a:rPr>
                        <a:t>green</a:t>
                      </a:r>
                    </a:p>
                  </a:txBody>
                  <a:tcPr marL="182880" marR="186838" marT="91440" marB="9144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6969"/>
                    </a:solidFill>
                  </a:tcPr>
                </a:tc>
                <a:tc>
                  <a:txBody>
                    <a:bodyPr/>
                    <a:lstStyle/>
                    <a:p>
                      <a:pPr algn="l"/>
                      <a:r>
                        <a:rPr lang="en-GB" sz="1800" dirty="0">
                          <a:solidFill>
                            <a:srgbClr val="FFFFFF"/>
                          </a:solidFill>
                          <a:effectLst/>
                          <a:latin typeface="Roboto"/>
                        </a:rPr>
                        <a:t>blue</a:t>
                      </a:r>
                    </a:p>
                  </a:txBody>
                  <a:tcPr marL="182880" marR="186838" marT="91440" marB="9144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6969"/>
                    </a:solidFill>
                  </a:tcPr>
                </a:tc>
                <a:tc>
                  <a:txBody>
                    <a:bodyPr/>
                    <a:lstStyle/>
                    <a:p>
                      <a:pPr algn="l"/>
                      <a:r>
                        <a:rPr lang="en-GB" sz="1800" dirty="0">
                          <a:solidFill>
                            <a:srgbClr val="FFFFFF"/>
                          </a:solidFill>
                          <a:effectLst/>
                          <a:latin typeface="Roboto"/>
                        </a:rPr>
                        <a:t>color</a:t>
                      </a:r>
                    </a:p>
                  </a:txBody>
                  <a:tcPr marL="182880" marR="186838" marT="91440" marB="9144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6969"/>
                    </a:solidFill>
                  </a:tcPr>
                </a:tc>
                <a:extLst>
                  <a:ext uri="{0D108BD9-81ED-4DB2-BD59-A6C34878D82A}">
                    <a16:rowId xmlns:a16="http://schemas.microsoft.com/office/drawing/2014/main" val="10000"/>
                  </a:ext>
                </a:extLst>
              </a:tr>
              <a:tr h="411480">
                <a:tc>
                  <a:txBody>
                    <a:bodyPr/>
                    <a:lstStyle/>
                    <a:p>
                      <a:r>
                        <a:rPr lang="en-GB" sz="1800" dirty="0">
                          <a:effectLst/>
                          <a:latin typeface="Roboto"/>
                        </a:rPr>
                        <a:t>50</a:t>
                      </a:r>
                    </a:p>
                  </a:txBody>
                  <a:tcPr marL="186838" marR="186838" marT="65393" marB="65393"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r>
                        <a:rPr lang="en-GB" sz="1800">
                          <a:effectLst/>
                          <a:latin typeface="Roboto"/>
                        </a:rPr>
                        <a:t>50</a:t>
                      </a:r>
                    </a:p>
                  </a:txBody>
                  <a:tcPr marL="186838" marR="186838" marT="65393" marB="65393"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r>
                        <a:rPr lang="en-GB" sz="1800">
                          <a:effectLst/>
                          <a:latin typeface="Roboto"/>
                        </a:rPr>
                        <a:t>50</a:t>
                      </a:r>
                    </a:p>
                  </a:txBody>
                  <a:tcPr marL="186838" marR="186838" marT="65393" marB="65393"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r>
                        <a:rPr lang="en-GB" sz="1800">
                          <a:effectLst/>
                          <a:latin typeface="Roboto"/>
                        </a:rPr>
                        <a:t>dark gray</a:t>
                      </a:r>
                    </a:p>
                  </a:txBody>
                  <a:tcPr marL="186838" marR="186838" marT="65393" marB="65393"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11480">
                <a:tc>
                  <a:txBody>
                    <a:bodyPr/>
                    <a:lstStyle/>
                    <a:p>
                      <a:r>
                        <a:rPr lang="en-GB" sz="1800" dirty="0">
                          <a:effectLst/>
                          <a:latin typeface="Roboto"/>
                        </a:rPr>
                        <a:t>120</a:t>
                      </a:r>
                    </a:p>
                  </a:txBody>
                  <a:tcPr marL="186838" marR="186838" marT="65393" marB="65393"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r>
                        <a:rPr lang="en-GB" sz="1800" dirty="0">
                          <a:effectLst/>
                          <a:latin typeface="Roboto"/>
                        </a:rPr>
                        <a:t>120</a:t>
                      </a:r>
                    </a:p>
                  </a:txBody>
                  <a:tcPr marL="186838" marR="186838" marT="65393" marB="65393"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r>
                        <a:rPr lang="en-GB" sz="1800">
                          <a:effectLst/>
                          <a:latin typeface="Roboto"/>
                        </a:rPr>
                        <a:t>120</a:t>
                      </a:r>
                    </a:p>
                  </a:txBody>
                  <a:tcPr marL="186838" marR="186838" marT="65393" marB="65393"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r>
                        <a:rPr lang="en-GB" sz="1800">
                          <a:effectLst/>
                          <a:latin typeface="Roboto"/>
                        </a:rPr>
                        <a:t>medium gray</a:t>
                      </a:r>
                    </a:p>
                  </a:txBody>
                  <a:tcPr marL="186838" marR="186838" marT="65393" marB="65393"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411480">
                <a:tc>
                  <a:txBody>
                    <a:bodyPr/>
                    <a:lstStyle/>
                    <a:p>
                      <a:r>
                        <a:rPr lang="en-GB" sz="1800">
                          <a:effectLst/>
                          <a:latin typeface="Roboto"/>
                        </a:rPr>
                        <a:t>200</a:t>
                      </a:r>
                    </a:p>
                  </a:txBody>
                  <a:tcPr marL="186838" marR="186838" marT="65393" marB="65393"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r>
                        <a:rPr lang="en-GB" sz="1800" dirty="0">
                          <a:effectLst/>
                          <a:latin typeface="Roboto"/>
                        </a:rPr>
                        <a:t>200</a:t>
                      </a:r>
                    </a:p>
                  </a:txBody>
                  <a:tcPr marL="186838" marR="186838" marT="65393" marB="65393"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r>
                        <a:rPr lang="en-GB" sz="1800">
                          <a:effectLst/>
                          <a:latin typeface="Roboto"/>
                        </a:rPr>
                        <a:t>200</a:t>
                      </a:r>
                    </a:p>
                  </a:txBody>
                  <a:tcPr marL="186838" marR="186838" marT="65393" marB="65393"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r>
                        <a:rPr lang="en-GB" sz="1800">
                          <a:effectLst/>
                          <a:latin typeface="Roboto"/>
                        </a:rPr>
                        <a:t>light gray</a:t>
                      </a:r>
                    </a:p>
                  </a:txBody>
                  <a:tcPr marL="186838" marR="186838" marT="65393" marB="65393"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11480">
                <a:tc>
                  <a:txBody>
                    <a:bodyPr/>
                    <a:lstStyle/>
                    <a:p>
                      <a:r>
                        <a:rPr lang="en-GB" sz="1800" dirty="0">
                          <a:effectLst/>
                          <a:latin typeface="Roboto"/>
                        </a:rPr>
                        <a:t>0</a:t>
                      </a:r>
                    </a:p>
                  </a:txBody>
                  <a:tcPr marL="186838" marR="186838" marT="65393" marB="65393"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r>
                        <a:rPr lang="en-GB" sz="1800">
                          <a:effectLst/>
                          <a:latin typeface="Roboto"/>
                        </a:rPr>
                        <a:t>0</a:t>
                      </a:r>
                    </a:p>
                  </a:txBody>
                  <a:tcPr marL="186838" marR="186838" marT="65393" marB="65393"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r>
                        <a:rPr lang="en-GB" sz="1800">
                          <a:effectLst/>
                          <a:latin typeface="Roboto"/>
                        </a:rPr>
                        <a:t>0</a:t>
                      </a:r>
                    </a:p>
                  </a:txBody>
                  <a:tcPr marL="186838" marR="186838" marT="65393" marB="65393"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r>
                        <a:rPr lang="en-GB" sz="1800" dirty="0">
                          <a:effectLst/>
                          <a:latin typeface="Roboto"/>
                        </a:rPr>
                        <a:t>black</a:t>
                      </a:r>
                    </a:p>
                  </a:txBody>
                  <a:tcPr marL="186838" marR="186838" marT="65393" marB="65393"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411480">
                <a:tc>
                  <a:txBody>
                    <a:bodyPr/>
                    <a:lstStyle/>
                    <a:p>
                      <a:r>
                        <a:rPr lang="en-GB" sz="1800">
                          <a:effectLst/>
                          <a:latin typeface="Roboto"/>
                        </a:rPr>
                        <a:t>255</a:t>
                      </a:r>
                    </a:p>
                  </a:txBody>
                  <a:tcPr marL="186838" marR="186838" marT="65393" marB="65393"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r>
                        <a:rPr lang="en-GB" sz="1800">
                          <a:effectLst/>
                          <a:latin typeface="Roboto"/>
                        </a:rPr>
                        <a:t>255</a:t>
                      </a:r>
                    </a:p>
                  </a:txBody>
                  <a:tcPr marL="186838" marR="186838" marT="65393" marB="65393"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r>
                        <a:rPr lang="en-GB" sz="1800">
                          <a:effectLst/>
                          <a:latin typeface="Roboto"/>
                        </a:rPr>
                        <a:t>255</a:t>
                      </a:r>
                    </a:p>
                  </a:txBody>
                  <a:tcPr marL="186838" marR="186838" marT="65393" marB="65393"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r>
                        <a:rPr lang="en-GB" sz="1800" dirty="0">
                          <a:effectLst/>
                          <a:latin typeface="Roboto"/>
                        </a:rPr>
                        <a:t>white</a:t>
                      </a:r>
                    </a:p>
                  </a:txBody>
                  <a:tcPr marL="186838" marR="186838" marT="65393" marB="65393"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5" name="Rectangle 1"/>
          <p:cNvSpPr>
            <a:spLocks noChangeArrowheads="1"/>
          </p:cNvSpPr>
          <p:nvPr/>
        </p:nvSpPr>
        <p:spPr bwMode="auto">
          <a:xfrm>
            <a:off x="895350" y="10763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en-US" sz="1800" b="0" i="0" u="none" strike="noStrike" cap="none" normalizeH="0" baseline="0">
                <a:ln>
                  <a:noFill/>
                </a:ln>
                <a:solidFill>
                  <a:schemeClr val="tx1"/>
                </a:solidFill>
                <a:effectLst/>
                <a:latin typeface="Arial" charset="0"/>
                <a:cs typeface="Arial" charset="0"/>
              </a:rPr>
            </a:br>
            <a:endParaRPr kumimoji="0" lang="en-US" sz="18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6318416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a:defRPr/>
            </a:pPr>
            <a:r>
              <a:rPr lang="en-IE" dirty="0"/>
              <a:t>DIGITAL IMAGE PROCESSING</a:t>
            </a:r>
            <a:endParaRPr lang="en-US" dirty="0"/>
          </a:p>
        </p:txBody>
      </p:sp>
      <p:sp>
        <p:nvSpPr>
          <p:cNvPr id="13315" name="Rectangle 3"/>
          <p:cNvSpPr>
            <a:spLocks noGrp="1"/>
          </p:cNvSpPr>
          <p:nvPr>
            <p:ph idx="1"/>
          </p:nvPr>
        </p:nvSpPr>
        <p:spPr/>
        <p:txBody>
          <a:bodyPr/>
          <a:lstStyle/>
          <a:p>
            <a:r>
              <a:rPr lang="en-GB" altLang="en-US" dirty="0"/>
              <a:t>Digital image processing (DIP) refers to processing digital images by means of a digital computer</a:t>
            </a:r>
          </a:p>
          <a:p>
            <a:r>
              <a:rPr lang="en-GB" altLang="en-US" dirty="0"/>
              <a:t>DIP is the use of mathematical models and algorithms to process and </a:t>
            </a:r>
            <a:r>
              <a:rPr lang="en-GB" altLang="en-US" dirty="0" err="1"/>
              <a:t>analyze</a:t>
            </a:r>
            <a:r>
              <a:rPr lang="en-GB" altLang="en-US" dirty="0"/>
              <a:t> digital images</a:t>
            </a:r>
          </a:p>
          <a:p>
            <a:pPr lvl="2"/>
            <a:r>
              <a:rPr lang="en-GB" altLang="en-US" dirty="0"/>
              <a:t>to enhance the quality of images</a:t>
            </a:r>
          </a:p>
          <a:p>
            <a:pPr lvl="2"/>
            <a:r>
              <a:rPr lang="en-IE" altLang="en-US" dirty="0"/>
              <a:t>to improve pictorial information for human interpretation</a:t>
            </a:r>
          </a:p>
          <a:p>
            <a:pPr lvl="2"/>
            <a:r>
              <a:rPr lang="en-GB" altLang="en-US" dirty="0"/>
              <a:t>to extract meaningful information from images</a:t>
            </a:r>
          </a:p>
          <a:p>
            <a:pPr lvl="2"/>
            <a:r>
              <a:rPr lang="en-GB" altLang="en-US" dirty="0"/>
              <a:t>to process image data for tasks such as storage, transmission, and extraction of pictorial information</a:t>
            </a:r>
            <a:r>
              <a:rPr lang="en-IE" altLang="en-US" dirty="0"/>
              <a:t> </a:t>
            </a:r>
          </a:p>
          <a:p>
            <a:pPr lvl="2"/>
            <a:endParaRPr lang="en-IE"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types of an image (</a:t>
            </a:r>
            <a:r>
              <a:rPr lang="en-US" dirty="0" err="1"/>
              <a:t>ct</a:t>
            </a:r>
            <a:r>
              <a:rPr lang="en-US" dirty="0"/>
              <a:t>)</a:t>
            </a:r>
            <a:br>
              <a:rPr lang="en-US" dirty="0"/>
            </a:br>
            <a:r>
              <a:rPr lang="en-US" sz="2400" dirty="0">
                <a:solidFill>
                  <a:srgbClr val="FF0000"/>
                </a:solidFill>
              </a:rPr>
              <a:t>Gray Among The RGB (</a:t>
            </a:r>
            <a:r>
              <a:rPr lang="en-US" sz="2400" dirty="0" err="1">
                <a:solidFill>
                  <a:srgbClr val="FF0000"/>
                </a:solidFill>
              </a:rPr>
              <a:t>ct</a:t>
            </a:r>
            <a:r>
              <a:rPr lang="en-US" sz="2400" dirty="0">
                <a:solidFill>
                  <a:srgbClr val="FF0000"/>
                </a:solidFill>
              </a:rPr>
              <a:t>)</a:t>
            </a:r>
            <a:endParaRPr lang="en-GB" dirty="0"/>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352041" y="1165324"/>
            <a:ext cx="6780032" cy="5562167"/>
          </a:xfrm>
          <a:prstGeom prst="rect">
            <a:avLst/>
          </a:prstGeom>
        </p:spPr>
      </p:pic>
    </p:spTree>
    <p:extLst>
      <p:ext uri="{BB962C8B-B14F-4D97-AF65-F5344CB8AC3E}">
        <p14:creationId xmlns:p14="http://schemas.microsoft.com/office/powerpoint/2010/main" val="3688110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types of an image (</a:t>
            </a:r>
            <a:r>
              <a:rPr lang="en-US" dirty="0" err="1"/>
              <a:t>ct</a:t>
            </a:r>
            <a:r>
              <a:rPr lang="en-US" dirty="0"/>
              <a:t>)</a:t>
            </a:r>
            <a:br>
              <a:rPr lang="en-US" dirty="0"/>
            </a:br>
            <a:r>
              <a:rPr lang="en-US" sz="2400" dirty="0">
                <a:solidFill>
                  <a:srgbClr val="FF0000"/>
                </a:solidFill>
              </a:rPr>
              <a:t>Red Liberty Example Problem</a:t>
            </a:r>
            <a:endParaRPr lang="en-GB" dirty="0"/>
          </a:p>
        </p:txBody>
      </p:sp>
      <p:sp>
        <p:nvSpPr>
          <p:cNvPr id="3" name="Content Placeholder 2"/>
          <p:cNvSpPr>
            <a:spLocks noGrp="1"/>
          </p:cNvSpPr>
          <p:nvPr>
            <p:ph idx="1"/>
          </p:nvPr>
        </p:nvSpPr>
        <p:spPr/>
        <p:txBody>
          <a:bodyPr/>
          <a:lstStyle/>
          <a:p>
            <a:r>
              <a:rPr lang="en-GB" dirty="0"/>
              <a:t>All pixels is in the red values:</a:t>
            </a:r>
          </a:p>
          <a:p>
            <a:pPr lvl="2"/>
            <a:r>
              <a:rPr lang="en-GB" dirty="0"/>
              <a:t>the whole image looks red. The green and blue values are all zero. This image looks quite wrong.</a:t>
            </a:r>
          </a:p>
          <a:p>
            <a:pPr lvl="2"/>
            <a:r>
              <a:rPr lang="en-GB" dirty="0"/>
              <a:t>Write code to fix this image by copying the red value over to be used as the green and blue value. So for a pixel, if red is 27, set green and blue to also be 27.</a:t>
            </a:r>
          </a:p>
        </p:txBody>
      </p:sp>
      <p:pic>
        <p:nvPicPr>
          <p:cNvPr id="1026" name="Picture 2" descr="statue of liberty shown only in the red chann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2866" y="2774950"/>
            <a:ext cx="2540000" cy="40830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9833" y="3321950"/>
            <a:ext cx="2981325"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83443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types of an image (</a:t>
            </a:r>
            <a:r>
              <a:rPr lang="en-US" dirty="0" err="1"/>
              <a:t>ct</a:t>
            </a:r>
            <a:r>
              <a:rPr lang="en-US" dirty="0"/>
              <a:t>)</a:t>
            </a:r>
            <a:br>
              <a:rPr lang="en-US" dirty="0"/>
            </a:br>
            <a:r>
              <a:rPr lang="en-US" sz="2400" dirty="0">
                <a:solidFill>
                  <a:srgbClr val="FF0000"/>
                </a:solidFill>
              </a:rPr>
              <a:t>RGB brightness</a:t>
            </a:r>
            <a:endParaRPr lang="en-GB" dirty="0"/>
          </a:p>
        </p:txBody>
      </p:sp>
      <p:sp>
        <p:nvSpPr>
          <p:cNvPr id="3" name="Content Placeholder 2"/>
          <p:cNvSpPr>
            <a:spLocks noGrp="1"/>
          </p:cNvSpPr>
          <p:nvPr>
            <p:ph idx="1"/>
          </p:nvPr>
        </p:nvSpPr>
        <p:spPr/>
        <p:txBody>
          <a:bodyPr/>
          <a:lstStyle/>
          <a:p>
            <a:r>
              <a:rPr lang="en-GB" dirty="0"/>
              <a:t>Q: How to decide which pixel below is brightest? darkest?</a:t>
            </a:r>
          </a:p>
          <a:p>
            <a:pPr lvl="2"/>
            <a:r>
              <a:rPr lang="en-GB" dirty="0"/>
              <a:t>The average combines and summarizes the three values into one number 0..255</a:t>
            </a:r>
          </a:p>
          <a:p>
            <a:pPr lvl="2"/>
            <a:r>
              <a:rPr lang="en-GB" dirty="0"/>
              <a:t>The average shows how bright the pixel is, ignoring hue: 0 = totally dark, 255=totally bright</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112" y="2960499"/>
            <a:ext cx="7067550"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464552" y="5153096"/>
            <a:ext cx="6378669" cy="646331"/>
          </a:xfrm>
          <a:prstGeom prst="rect">
            <a:avLst/>
          </a:prstGeom>
          <a:noFill/>
        </p:spPr>
        <p:txBody>
          <a:bodyPr wrap="none" rtlCol="0">
            <a:spAutoFit/>
          </a:bodyPr>
          <a:lstStyle/>
          <a:p>
            <a:r>
              <a:rPr lang="en-GB" dirty="0">
                <a:hlinkClick r:id="rId3"/>
              </a:rPr>
              <a:t>https://web.stanford.edu/class/cs101/image-6-grayscale.html</a:t>
            </a:r>
            <a:endParaRPr lang="en-GB" dirty="0"/>
          </a:p>
          <a:p>
            <a:endParaRPr lang="en-GB" dirty="0"/>
          </a:p>
        </p:txBody>
      </p:sp>
    </p:spTree>
    <p:extLst>
      <p:ext uri="{BB962C8B-B14F-4D97-AF65-F5344CB8AC3E}">
        <p14:creationId xmlns:p14="http://schemas.microsoft.com/office/powerpoint/2010/main" val="16437652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types of an image (</a:t>
            </a:r>
            <a:r>
              <a:rPr lang="en-US" dirty="0" err="1"/>
              <a:t>ct</a:t>
            </a:r>
            <a:r>
              <a:rPr lang="en-US" dirty="0"/>
              <a:t>)</a:t>
            </a:r>
            <a:br>
              <a:rPr lang="en-US" dirty="0"/>
            </a:br>
            <a:r>
              <a:rPr lang="en-US" sz="2400" dirty="0">
                <a:solidFill>
                  <a:srgbClr val="FF0000"/>
                </a:solidFill>
              </a:rPr>
              <a:t>Other color models</a:t>
            </a:r>
            <a:endParaRPr lang="en-GB" sz="2400" dirty="0">
              <a:solidFill>
                <a:srgbClr val="FF0000"/>
              </a:solidFill>
            </a:endParaRPr>
          </a:p>
        </p:txBody>
      </p:sp>
      <p:sp>
        <p:nvSpPr>
          <p:cNvPr id="3" name="Content Placeholder 2"/>
          <p:cNvSpPr>
            <a:spLocks noGrp="1"/>
          </p:cNvSpPr>
          <p:nvPr>
            <p:ph idx="1"/>
          </p:nvPr>
        </p:nvSpPr>
        <p:spPr/>
        <p:txBody>
          <a:bodyPr/>
          <a:lstStyle/>
          <a:p>
            <a:r>
              <a:rPr lang="en-GB" dirty="0">
                <a:solidFill>
                  <a:srgbClr val="FF0000"/>
                </a:solidFill>
              </a:rPr>
              <a:t>CMY and CMYK</a:t>
            </a:r>
            <a:r>
              <a:rPr lang="en-GB" dirty="0"/>
              <a:t> (cyan, magenta, yellow, black) use subtractive color mixing, and are used in the printing process</a:t>
            </a:r>
          </a:p>
          <a:p>
            <a:pPr lvl="2"/>
            <a:r>
              <a:rPr lang="en-GB" dirty="0"/>
              <a:t>When a surface coated with cyan pigment is illuminated with white light, no red light is reflected from the surface. That is, cyan subtracts red light from reflected white light.</a:t>
            </a:r>
          </a:p>
          <a:p>
            <a:pPr lvl="2"/>
            <a:r>
              <a:rPr lang="en-GB" dirty="0"/>
              <a:t>When light falls on a pigment, that pigment absorbs part of the spectrum and reflects the rest, resulting in its color. An object that is </a:t>
            </a:r>
            <a:r>
              <a:rPr lang="en-GB" i="1" dirty="0"/>
              <a:t>green</a:t>
            </a:r>
            <a:r>
              <a:rPr lang="en-GB" dirty="0"/>
              <a:t> has only reflected </a:t>
            </a:r>
            <a:r>
              <a:rPr lang="en-GB" i="1" dirty="0"/>
              <a:t>green</a:t>
            </a:r>
            <a:r>
              <a:rPr lang="en-GB" dirty="0"/>
              <a:t> light and absorbed everything else.</a:t>
            </a:r>
          </a:p>
          <a:p>
            <a:pPr lvl="2"/>
            <a:r>
              <a:rPr lang="en-GB" dirty="0"/>
              <a:t>This subtractive quality of pigments also means that mixing colors always produces a darker color. </a:t>
            </a:r>
          </a:p>
        </p:txBody>
      </p:sp>
      <p:sp>
        <p:nvSpPr>
          <p:cNvPr id="5" name="TextBox 4"/>
          <p:cNvSpPr txBox="1"/>
          <p:nvPr/>
        </p:nvSpPr>
        <p:spPr>
          <a:xfrm>
            <a:off x="0" y="6005857"/>
            <a:ext cx="5012975" cy="369332"/>
          </a:xfrm>
          <a:prstGeom prst="rect">
            <a:avLst/>
          </a:prstGeom>
          <a:noFill/>
        </p:spPr>
        <p:txBody>
          <a:bodyPr wrap="none" rtlCol="0">
            <a:spAutoFit/>
          </a:bodyPr>
          <a:lstStyle/>
          <a:p>
            <a:r>
              <a:rPr lang="en-GB" dirty="0">
                <a:hlinkClick r:id="rId2"/>
              </a:rPr>
              <a:t>https://www.youtube.com/watch?v=r1djX9htjFU</a:t>
            </a:r>
            <a:endParaRPr lang="en-GB"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2975" y="3943350"/>
            <a:ext cx="4133850" cy="291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13585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types of an image (</a:t>
            </a:r>
            <a:r>
              <a:rPr lang="en-US" dirty="0" err="1"/>
              <a:t>ct</a:t>
            </a:r>
            <a:r>
              <a:rPr lang="en-US" dirty="0"/>
              <a:t>)</a:t>
            </a:r>
            <a:br>
              <a:rPr lang="en-US" dirty="0"/>
            </a:br>
            <a:r>
              <a:rPr lang="en-US" sz="2400" dirty="0">
                <a:solidFill>
                  <a:srgbClr val="FF0000"/>
                </a:solidFill>
              </a:rPr>
              <a:t>Other color models (</a:t>
            </a:r>
            <a:r>
              <a:rPr lang="en-US" sz="2400" dirty="0" err="1">
                <a:solidFill>
                  <a:srgbClr val="FF0000"/>
                </a:solidFill>
              </a:rPr>
              <a:t>ct</a:t>
            </a:r>
            <a:r>
              <a:rPr lang="en-US" sz="2400" dirty="0">
                <a:solidFill>
                  <a:srgbClr val="FF0000"/>
                </a:solidFill>
              </a:rPr>
              <a:t>)</a:t>
            </a:r>
            <a:endParaRPr lang="en-GB" sz="2400" dirty="0">
              <a:solidFill>
                <a:srgbClr val="FF0000"/>
              </a:solidFill>
            </a:endParaRPr>
          </a:p>
        </p:txBody>
      </p:sp>
      <p:sp>
        <p:nvSpPr>
          <p:cNvPr id="3" name="Content Placeholder 2"/>
          <p:cNvSpPr>
            <a:spLocks noGrp="1"/>
          </p:cNvSpPr>
          <p:nvPr>
            <p:ph idx="1"/>
          </p:nvPr>
        </p:nvSpPr>
        <p:spPr/>
        <p:txBody>
          <a:bodyPr/>
          <a:lstStyle/>
          <a:p>
            <a:r>
              <a:rPr lang="en-GB" dirty="0">
                <a:solidFill>
                  <a:srgbClr val="FF0000"/>
                </a:solidFill>
              </a:rPr>
              <a:t>CMYK</a:t>
            </a:r>
            <a:r>
              <a:rPr lang="en-GB" dirty="0"/>
              <a:t> - four-color printing</a:t>
            </a:r>
          </a:p>
          <a:p>
            <a:pPr lvl="2"/>
            <a:r>
              <a:rPr lang="en-GB" dirty="0"/>
              <a:t>Equal amounts of cyan, magenta, and yellow should produce black. However, in real life, combining these pigments produces a muddy-</a:t>
            </a:r>
            <a:r>
              <a:rPr lang="en-GB" dirty="0" err="1"/>
              <a:t>colored</a:t>
            </a:r>
            <a:r>
              <a:rPr lang="en-GB" dirty="0"/>
              <a:t> black. To produce pure black, which is quite commonly used while printing, we add a fourth color — black, to the pigment mixture.</a:t>
            </a:r>
          </a:p>
          <a:p>
            <a:pPr lvl="2"/>
            <a:r>
              <a:rPr lang="en-GB" dirty="0"/>
              <a:t>In CMYK, higher values </a:t>
            </a:r>
          </a:p>
          <a:p>
            <a:pPr marL="466725" lvl="3" indent="0">
              <a:buNone/>
            </a:pPr>
            <a:r>
              <a:rPr lang="en-GB" dirty="0"/>
              <a:t>are associated with </a:t>
            </a:r>
          </a:p>
          <a:p>
            <a:pPr marL="466725" lvl="3" indent="0">
              <a:buNone/>
            </a:pPr>
            <a:r>
              <a:rPr lang="en-GB" dirty="0"/>
              <a:t>darker colors rather than </a:t>
            </a:r>
          </a:p>
          <a:p>
            <a:pPr marL="466725" lvl="3" indent="0">
              <a:buNone/>
            </a:pPr>
            <a:r>
              <a:rPr lang="en-GB" dirty="0"/>
              <a:t>lighter ones</a:t>
            </a:r>
          </a:p>
        </p:txBody>
      </p:sp>
      <p:pic>
        <p:nvPicPr>
          <p:cNvPr id="4" name="Content Placeholder 5"/>
          <p:cNvPicPr>
            <a:picLocks noChangeAspect="1"/>
          </p:cNvPicPr>
          <p:nvPr/>
        </p:nvPicPr>
        <p:blipFill>
          <a:blip r:embed="rId2"/>
          <a:stretch>
            <a:fillRect/>
          </a:stretch>
        </p:blipFill>
        <p:spPr bwMode="auto">
          <a:xfrm>
            <a:off x="4265751" y="2708261"/>
            <a:ext cx="2857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1018374" y="5571595"/>
            <a:ext cx="7122527" cy="369332"/>
          </a:xfrm>
          <a:prstGeom prst="rect">
            <a:avLst/>
          </a:prstGeom>
          <a:noFill/>
        </p:spPr>
        <p:txBody>
          <a:bodyPr wrap="none" rtlCol="0">
            <a:spAutoFit/>
          </a:bodyPr>
          <a:lstStyle/>
          <a:p>
            <a:r>
              <a:rPr lang="en-GB" dirty="0">
                <a:hlinkClick r:id="rId3"/>
              </a:rPr>
              <a:t>https://www.geeksforgeeks.org/python-cmy-and-cmyk-color-models/</a:t>
            </a:r>
            <a:endParaRPr lang="en-GB" dirty="0"/>
          </a:p>
        </p:txBody>
      </p:sp>
      <p:sp>
        <p:nvSpPr>
          <p:cNvPr id="5" name="TextBox 4"/>
          <p:cNvSpPr txBox="1"/>
          <p:nvPr/>
        </p:nvSpPr>
        <p:spPr>
          <a:xfrm>
            <a:off x="1845523" y="5981870"/>
            <a:ext cx="5468228" cy="369332"/>
          </a:xfrm>
          <a:prstGeom prst="rect">
            <a:avLst/>
          </a:prstGeom>
          <a:noFill/>
        </p:spPr>
        <p:txBody>
          <a:bodyPr wrap="none" rtlCol="0">
            <a:spAutoFit/>
          </a:bodyPr>
          <a:lstStyle/>
          <a:p>
            <a:r>
              <a:rPr lang="en-GB" dirty="0">
                <a:hlinkClick r:id="rId4"/>
              </a:rPr>
              <a:t>https://www.w3schools.com/colors/colors_cmyk.asp</a:t>
            </a:r>
            <a:endParaRPr lang="en-GB" dirty="0"/>
          </a:p>
        </p:txBody>
      </p:sp>
    </p:spTree>
    <p:extLst>
      <p:ext uri="{BB962C8B-B14F-4D97-AF65-F5344CB8AC3E}">
        <p14:creationId xmlns:p14="http://schemas.microsoft.com/office/powerpoint/2010/main" val="17966307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types of an image (</a:t>
            </a:r>
            <a:r>
              <a:rPr lang="en-US" dirty="0" err="1"/>
              <a:t>ct</a:t>
            </a:r>
            <a:r>
              <a:rPr lang="en-US" dirty="0"/>
              <a:t>)</a:t>
            </a:r>
            <a:br>
              <a:rPr lang="en-US" dirty="0"/>
            </a:br>
            <a:r>
              <a:rPr lang="en-US" sz="2400" dirty="0">
                <a:solidFill>
                  <a:srgbClr val="FF0000"/>
                </a:solidFill>
              </a:rPr>
              <a:t>Other color models (</a:t>
            </a:r>
            <a:r>
              <a:rPr lang="en-US" sz="2400" dirty="0" err="1">
                <a:solidFill>
                  <a:srgbClr val="FF0000"/>
                </a:solidFill>
              </a:rPr>
              <a:t>ct</a:t>
            </a:r>
            <a:r>
              <a:rPr lang="en-US" sz="2400" dirty="0">
                <a:solidFill>
                  <a:srgbClr val="FF0000"/>
                </a:solidFill>
              </a:rPr>
              <a:t>)</a:t>
            </a:r>
            <a:endParaRPr lang="en-GB" sz="2400" dirty="0">
              <a:solidFill>
                <a:srgbClr val="FF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dirty="0">
                    <a:solidFill>
                      <a:srgbClr val="FF0000"/>
                    </a:solidFill>
                  </a:rPr>
                  <a:t>RGB &amp; CMY conversions</a:t>
                </a:r>
                <a:endParaRPr lang="en-GB" dirty="0"/>
              </a:p>
              <a:p>
                <a:pPr lvl="2"/>
                <a:r>
                  <a:rPr lang="en-GB" dirty="0"/>
                  <a:t>White light minus red leaves cyan, green subtracted from white leaves magenta, and white minus blue returns yellow</a:t>
                </a:r>
              </a:p>
              <a:p>
                <a:pPr lvl="2"/>
                <a:r>
                  <a:rPr lang="en-GB" dirty="0"/>
                  <a:t>All the values are represented on the scale of 0 to 100% or scale </a:t>
                </a:r>
                <a14:m>
                  <m:oMath xmlns:m="http://schemas.openxmlformats.org/officeDocument/2006/math">
                    <m:d>
                      <m:dPr>
                        <m:begChr m:val="["/>
                        <m:endChr m:val="]"/>
                        <m:ctrlPr>
                          <a:rPr lang="en-GB" i="1" smtClean="0">
                            <a:latin typeface="Cambria Math" panose="02040503050406030204" pitchFamily="18" charset="0"/>
                          </a:rPr>
                        </m:ctrlPr>
                      </m:dPr>
                      <m:e>
                        <m:r>
                          <a:rPr lang="en-US" b="0" i="1" smtClean="0">
                            <a:latin typeface="Cambria Math"/>
                          </a:rPr>
                          <m:t>0,1</m:t>
                        </m:r>
                      </m:e>
                    </m:d>
                  </m:oMath>
                </a14:m>
                <a:endParaRPr lang="en-GB" dirty="0"/>
              </a:p>
              <a:p>
                <a:pPr lvl="2"/>
                <a:endParaRPr lang="en-US" dirty="0"/>
              </a:p>
              <a:p>
                <a:pPr lvl="2"/>
                <a:endParaRPr lang="en-US" dirty="0"/>
              </a:p>
              <a:p>
                <a:pPr lvl="2"/>
                <a:endParaRPr lang="en-US" dirty="0"/>
              </a:p>
              <a:p>
                <a:pPr lvl="2"/>
                <a:endParaRPr lang="en-US" dirty="0"/>
              </a:p>
              <a:p>
                <a:pPr lvl="2"/>
                <a:endParaRPr lang="en-US" dirty="0"/>
              </a:p>
              <a:p>
                <a:pPr lvl="2"/>
                <a:r>
                  <a:rPr lang="en-GB" dirty="0"/>
                  <a:t>where all RGB color values have been normalized to the range </a:t>
                </a:r>
                <a14:m>
                  <m:oMath xmlns:m="http://schemas.openxmlformats.org/officeDocument/2006/math">
                    <m:d>
                      <m:dPr>
                        <m:begChr m:val="["/>
                        <m:endChr m:val="]"/>
                        <m:ctrlPr>
                          <a:rPr lang="en-GB" i="1" smtClean="0">
                            <a:latin typeface="Cambria Math" panose="02040503050406030204" pitchFamily="18" charset="0"/>
                          </a:rPr>
                        </m:ctrlPr>
                      </m:dPr>
                      <m:e>
                        <m:r>
                          <a:rPr lang="en-US" b="0" i="1" smtClean="0">
                            <a:latin typeface="Cambria Math"/>
                          </a:rPr>
                          <m:t>0,1</m:t>
                        </m:r>
                      </m:e>
                    </m:d>
                  </m:oMath>
                </a14:m>
                <a:endParaRPr lang="en-US" dirty="0"/>
              </a:p>
              <a:p>
                <a:pPr lvl="2"/>
                <a:r>
                  <a:rPr lang="en-GB" dirty="0"/>
                  <a:t>Light reflected from a surface coated with pure cyan does not contain red (that is, </a:t>
                </a:r>
                <a14:m>
                  <m:oMath xmlns:m="http://schemas.openxmlformats.org/officeDocument/2006/math">
                    <m:r>
                      <a:rPr lang="en-GB" i="1" dirty="0" smtClean="0">
                        <a:latin typeface="Cambria Math"/>
                      </a:rPr>
                      <m:t>𝐶</m:t>
                    </m:r>
                    <m:r>
                      <a:rPr lang="en-GB" i="1" dirty="0" smtClean="0">
                        <a:latin typeface="Cambria Math"/>
                      </a:rPr>
                      <m:t>=1−</m:t>
                    </m:r>
                    <m:r>
                      <a:rPr lang="en-GB" i="1" dirty="0" smtClean="0">
                        <a:latin typeface="Cambria Math"/>
                      </a:rPr>
                      <m:t>𝑅</m:t>
                    </m:r>
                  </m:oMath>
                </a14:m>
                <a:r>
                  <a:rPr lang="en-GB" dirty="0"/>
                  <a:t> in the equation)</a:t>
                </a:r>
              </a:p>
              <a:p>
                <a:pPr lvl="2"/>
                <a:r>
                  <a:rPr lang="en-GB" dirty="0"/>
                  <a:t>Pure magenta does not reflect green, and pure yellow does not reflect blue</a:t>
                </a:r>
              </a:p>
              <a:p>
                <a:pPr lvl="2"/>
                <a:endParaRPr lang="en-GB" dirty="0"/>
              </a:p>
              <a:p>
                <a:pPr lvl="2"/>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1296" r="-149"/>
                </a:stretch>
              </a:blipFill>
            </p:spPr>
            <p:txBody>
              <a:bodyPr/>
              <a:lstStyle/>
              <a:p>
                <a:r>
                  <a:rPr lang="en-GB">
                    <a:noFill/>
                  </a:rPr>
                  <a:t> </a:t>
                </a:r>
              </a:p>
            </p:txBody>
          </p:sp>
        </mc:Fallback>
      </mc:AlternateContent>
      <p:sp>
        <p:nvSpPr>
          <p:cNvPr id="6" name="TextBox 5"/>
          <p:cNvSpPr txBox="1"/>
          <p:nvPr/>
        </p:nvSpPr>
        <p:spPr>
          <a:xfrm>
            <a:off x="1018374" y="5756261"/>
            <a:ext cx="7122527" cy="369332"/>
          </a:xfrm>
          <a:prstGeom prst="rect">
            <a:avLst/>
          </a:prstGeom>
          <a:noFill/>
        </p:spPr>
        <p:txBody>
          <a:bodyPr wrap="none" rtlCol="0">
            <a:spAutoFit/>
          </a:bodyPr>
          <a:lstStyle/>
          <a:p>
            <a:r>
              <a:rPr lang="en-GB" dirty="0">
                <a:hlinkClick r:id="rId3"/>
              </a:rPr>
              <a:t>https://www.geeksforgeeks.org/python-cmy-and-cmyk-color-models/</a:t>
            </a:r>
            <a:endParaRPr lang="en-GB"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2261" y="2525192"/>
            <a:ext cx="2303145" cy="1498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05776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FF00">
              <a:alpha val="50196"/>
            </a:srgbClr>
          </a:solidFill>
        </p:spPr>
        <p:txBody>
          <a:bodyPr/>
          <a:lstStyle/>
          <a:p>
            <a:r>
              <a:rPr lang="en-US" dirty="0"/>
              <a:t>Common types of an image (</a:t>
            </a:r>
            <a:r>
              <a:rPr lang="en-US" dirty="0" err="1"/>
              <a:t>ct</a:t>
            </a:r>
            <a:r>
              <a:rPr lang="en-US" dirty="0"/>
              <a:t>)</a:t>
            </a:r>
            <a:br>
              <a:rPr lang="en-US" dirty="0"/>
            </a:br>
            <a:r>
              <a:rPr lang="en-US" sz="2400" dirty="0">
                <a:solidFill>
                  <a:srgbClr val="FF0000"/>
                </a:solidFill>
              </a:rPr>
              <a:t>Ex. 9</a:t>
            </a:r>
            <a:endParaRPr lang="en-GB" sz="2400" dirty="0">
              <a:solidFill>
                <a:srgbClr val="FF0000"/>
              </a:solidFill>
            </a:endParaRPr>
          </a:p>
        </p:txBody>
      </p:sp>
      <p:sp>
        <p:nvSpPr>
          <p:cNvPr id="3" name="Content Placeholder 2"/>
          <p:cNvSpPr>
            <a:spLocks noGrp="1"/>
          </p:cNvSpPr>
          <p:nvPr>
            <p:ph idx="1"/>
          </p:nvPr>
        </p:nvSpPr>
        <p:spPr/>
        <p:txBody>
          <a:bodyPr/>
          <a:lstStyle/>
          <a:p>
            <a:r>
              <a:rPr lang="en-US" dirty="0"/>
              <a:t>Write a pseudo code to covert an image from RGB  to CMY color space and vice versa.</a:t>
            </a:r>
          </a:p>
          <a:p>
            <a:endParaRPr lang="en-US" dirty="0"/>
          </a:p>
          <a:p>
            <a:r>
              <a:rPr lang="en-US" dirty="0"/>
              <a:t>Manually convert the following RGB image to a CMY image:</a:t>
            </a:r>
          </a:p>
          <a:p>
            <a:endParaRPr lang="en-GB"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2401" y="2844990"/>
            <a:ext cx="1428750"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86" y="4079546"/>
            <a:ext cx="9018270" cy="1783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6373505" y="5876273"/>
            <a:ext cx="1351652" cy="369332"/>
          </a:xfrm>
          <a:prstGeom prst="rect">
            <a:avLst/>
          </a:prstGeom>
          <a:noFill/>
        </p:spPr>
        <p:txBody>
          <a:bodyPr wrap="none" rtlCol="0">
            <a:spAutoFit/>
          </a:bodyPr>
          <a:lstStyle/>
          <a:p>
            <a:r>
              <a:rPr lang="en-US" b="1" dirty="0"/>
              <a:t>BGR order</a:t>
            </a:r>
            <a:endParaRPr lang="en-GB" b="1" dirty="0"/>
          </a:p>
        </p:txBody>
      </p:sp>
      <p:cxnSp>
        <p:nvCxnSpPr>
          <p:cNvPr id="9" name="Straight Arrow Connector 8"/>
          <p:cNvCxnSpPr>
            <a:endCxn id="8" idx="0"/>
          </p:cNvCxnSpPr>
          <p:nvPr/>
        </p:nvCxnSpPr>
        <p:spPr>
          <a:xfrm>
            <a:off x="6141493" y="4971086"/>
            <a:ext cx="907838" cy="90518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3"/>
          </p:cNvCxnSpPr>
          <p:nvPr/>
        </p:nvCxnSpPr>
        <p:spPr>
          <a:xfrm>
            <a:off x="2661151" y="3321240"/>
            <a:ext cx="1405882"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067033" y="3136574"/>
            <a:ext cx="3989234" cy="369332"/>
          </a:xfrm>
          <a:prstGeom prst="rect">
            <a:avLst/>
          </a:prstGeom>
          <a:noFill/>
        </p:spPr>
        <p:txBody>
          <a:bodyPr wrap="none" rtlCol="0">
            <a:spAutoFit/>
          </a:bodyPr>
          <a:lstStyle/>
          <a:p>
            <a:r>
              <a:rPr lang="en-US" b="1" dirty="0">
                <a:solidFill>
                  <a:srgbClr val="FF0000"/>
                </a:solidFill>
              </a:rPr>
              <a:t>Pixel values in the CMY model ???</a:t>
            </a:r>
            <a:endParaRPr lang="en-GB" b="1" dirty="0">
              <a:solidFill>
                <a:srgbClr val="FF0000"/>
              </a:solidFill>
            </a:endParaRPr>
          </a:p>
        </p:txBody>
      </p:sp>
    </p:spTree>
    <p:extLst>
      <p:ext uri="{BB962C8B-B14F-4D97-AF65-F5344CB8AC3E}">
        <p14:creationId xmlns:p14="http://schemas.microsoft.com/office/powerpoint/2010/main" val="38490896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types of an image (</a:t>
            </a:r>
            <a:r>
              <a:rPr lang="en-US" dirty="0" err="1"/>
              <a:t>ct</a:t>
            </a:r>
            <a:r>
              <a:rPr lang="en-US" dirty="0"/>
              <a:t>)</a:t>
            </a:r>
            <a:br>
              <a:rPr lang="en-US" dirty="0"/>
            </a:br>
            <a:r>
              <a:rPr lang="en-US" sz="2400" dirty="0">
                <a:solidFill>
                  <a:srgbClr val="FF0000"/>
                </a:solidFill>
              </a:rPr>
              <a:t>Other color models (</a:t>
            </a:r>
            <a:r>
              <a:rPr lang="en-US" sz="2400" dirty="0" err="1">
                <a:solidFill>
                  <a:srgbClr val="FF0000"/>
                </a:solidFill>
              </a:rPr>
              <a:t>ct</a:t>
            </a:r>
            <a:r>
              <a:rPr lang="en-US" sz="2400" dirty="0">
                <a:solidFill>
                  <a:srgbClr val="FF0000"/>
                </a:solidFill>
              </a:rPr>
              <a:t>)</a:t>
            </a:r>
            <a:endParaRPr lang="en-GB" sz="2400" dirty="0">
              <a:solidFill>
                <a:srgbClr val="FF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dirty="0">
                    <a:solidFill>
                      <a:srgbClr val="FF0000"/>
                    </a:solidFill>
                  </a:rPr>
                  <a:t>CMY to CMYK</a:t>
                </a:r>
              </a:p>
              <a:p>
                <a:r>
                  <a:rPr lang="en-US" dirty="0"/>
                  <a:t>Step 1:	</a:t>
                </a:r>
                <a14:m>
                  <m:oMath xmlns:m="http://schemas.openxmlformats.org/officeDocument/2006/math">
                    <m:r>
                      <a:rPr lang="en-US" i="1">
                        <a:latin typeface="Cambria Math"/>
                      </a:rPr>
                      <m:t>𝐾</m:t>
                    </m:r>
                    <m:r>
                      <a:rPr lang="en-US" i="1">
                        <a:latin typeface="Cambria Math"/>
                      </a:rPr>
                      <m:t> = </m:t>
                    </m:r>
                    <m:r>
                      <a:rPr lang="en-US" i="1">
                        <a:latin typeface="Cambria Math"/>
                      </a:rPr>
                      <m:t>𝑚𝑖𝑛</m:t>
                    </m:r>
                    <m:r>
                      <a:rPr lang="en-US" i="1">
                        <a:latin typeface="Cambria Math"/>
                      </a:rPr>
                      <m:t>( </m:t>
                    </m:r>
                    <m:r>
                      <a:rPr lang="en-US" b="0" i="1" smtClean="0">
                        <a:latin typeface="Cambria Math"/>
                      </a:rPr>
                      <m:t>𝐶</m:t>
                    </m:r>
                    <m:r>
                      <a:rPr lang="en-US" b="0" i="1" smtClean="0">
                        <a:latin typeface="Cambria Math"/>
                      </a:rPr>
                      <m:t>, </m:t>
                    </m:r>
                    <m:r>
                      <a:rPr lang="en-US" b="0" i="1" smtClean="0">
                        <a:latin typeface="Cambria Math"/>
                      </a:rPr>
                      <m:t>𝑀</m:t>
                    </m:r>
                    <m:r>
                      <a:rPr lang="en-US" b="0" i="1" smtClean="0">
                        <a:latin typeface="Cambria Math"/>
                      </a:rPr>
                      <m:t>, </m:t>
                    </m:r>
                    <m:r>
                      <a:rPr lang="en-US" b="0" i="1" smtClean="0">
                        <a:latin typeface="Cambria Math"/>
                      </a:rPr>
                      <m:t>𝑌</m:t>
                    </m:r>
                    <m:r>
                      <a:rPr lang="en-US" i="1">
                        <a:latin typeface="Cambria Math"/>
                      </a:rPr>
                      <m:t> )</m:t>
                    </m:r>
                  </m:oMath>
                </a14:m>
                <a:endParaRPr lang="en-GB" dirty="0"/>
              </a:p>
              <a:p>
                <a:r>
                  <a:rPr lang="en-US" dirty="0"/>
                  <a:t>Step 2:</a:t>
                </a:r>
              </a:p>
              <a:p>
                <a:pPr lvl="2"/>
                <a14:m>
                  <m:oMath xmlns:m="http://schemas.openxmlformats.org/officeDocument/2006/math">
                    <m:r>
                      <a:rPr lang="en-US" i="1" dirty="0" smtClean="0">
                        <a:latin typeface="Cambria Math"/>
                      </a:rPr>
                      <m:t>𝐾</m:t>
                    </m:r>
                    <m:r>
                      <a:rPr lang="en-US" i="1" dirty="0" smtClean="0">
                        <a:latin typeface="Cambria Math"/>
                      </a:rPr>
                      <m:t>=1</m:t>
                    </m:r>
                  </m:oMath>
                </a14:m>
                <a:r>
                  <a:rPr lang="en-US" dirty="0"/>
                  <a:t> :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a:rPr>
                          <m:t>𝐶</m:t>
                        </m:r>
                      </m:e>
                      <m:sup>
                        <m:r>
                          <a:rPr lang="en-US" b="0" i="1" smtClean="0">
                            <a:latin typeface="Cambria Math"/>
                          </a:rPr>
                          <m:t>∗</m:t>
                        </m:r>
                      </m:sup>
                    </m:sSup>
                    <m:r>
                      <a:rPr lang="en-US" b="0" i="1" smtClean="0">
                        <a:latin typeface="Cambria Math"/>
                      </a:rPr>
                      <m:t>=</m:t>
                    </m:r>
                    <m:sSup>
                      <m:sSupPr>
                        <m:ctrlPr>
                          <a:rPr lang="en-US" i="1">
                            <a:latin typeface="Cambria Math" panose="02040503050406030204" pitchFamily="18" charset="0"/>
                          </a:rPr>
                        </m:ctrlPr>
                      </m:sSupPr>
                      <m:e>
                        <m:r>
                          <a:rPr lang="en-US" b="0" i="1" smtClean="0">
                            <a:latin typeface="Cambria Math"/>
                          </a:rPr>
                          <m:t>𝑀</m:t>
                        </m:r>
                      </m:e>
                      <m:sup>
                        <m:r>
                          <a:rPr lang="en-US" i="1">
                            <a:latin typeface="Cambria Math"/>
                          </a:rPr>
                          <m:t>∗</m:t>
                        </m:r>
                      </m:sup>
                    </m:sSup>
                    <m:r>
                      <a:rPr lang="en-US" b="0" i="1" smtClean="0">
                        <a:latin typeface="Cambria Math"/>
                      </a:rPr>
                      <m:t>=</m:t>
                    </m:r>
                    <m:sSup>
                      <m:sSupPr>
                        <m:ctrlPr>
                          <a:rPr lang="en-US" i="1">
                            <a:latin typeface="Cambria Math" panose="02040503050406030204" pitchFamily="18" charset="0"/>
                          </a:rPr>
                        </m:ctrlPr>
                      </m:sSupPr>
                      <m:e>
                        <m:r>
                          <a:rPr lang="en-US" b="0" i="1" smtClean="0">
                            <a:latin typeface="Cambria Math"/>
                          </a:rPr>
                          <m:t>𝑌</m:t>
                        </m:r>
                      </m:e>
                      <m:sup>
                        <m:r>
                          <a:rPr lang="en-US" i="1">
                            <a:latin typeface="Cambria Math"/>
                          </a:rPr>
                          <m:t>∗</m:t>
                        </m:r>
                      </m:sup>
                    </m:sSup>
                    <m:r>
                      <a:rPr lang="en-US" b="0" i="1" smtClean="0">
                        <a:latin typeface="Cambria Math"/>
                      </a:rPr>
                      <m:t>=0</m:t>
                    </m:r>
                  </m:oMath>
                </a14:m>
                <a:endParaRPr lang="en-GB" dirty="0"/>
              </a:p>
              <a:p>
                <a:pPr lvl="2"/>
                <a14:m>
                  <m:oMath xmlns:m="http://schemas.openxmlformats.org/officeDocument/2006/math">
                    <m:r>
                      <a:rPr lang="en-US" i="1" dirty="0">
                        <a:latin typeface="Cambria Math"/>
                      </a:rPr>
                      <m:t>𝐾</m:t>
                    </m:r>
                    <m:r>
                      <a:rPr lang="en-US" i="1" dirty="0" smtClean="0">
                        <a:latin typeface="Cambria Math"/>
                        <a:ea typeface="Cambria Math"/>
                      </a:rPr>
                      <m:t>≠</m:t>
                    </m:r>
                    <m:r>
                      <a:rPr lang="en-US" i="1" dirty="0">
                        <a:latin typeface="Cambria Math"/>
                      </a:rPr>
                      <m:t>1</m:t>
                    </m:r>
                  </m:oMath>
                </a14:m>
                <a:r>
                  <a:rPr lang="en-GB" dirty="0"/>
                  <a:t> :	</a:t>
                </a:r>
                <a14:m>
                  <m:oMath xmlns:m="http://schemas.openxmlformats.org/officeDocument/2006/math">
                    <m:d>
                      <m:dPr>
                        <m:begChr m:val="{"/>
                        <m:endChr m:val=""/>
                        <m:ctrlPr>
                          <a:rPr lang="en-GB" i="1" smtClean="0">
                            <a:latin typeface="Cambria Math" panose="02040503050406030204" pitchFamily="18" charset="0"/>
                          </a:rPr>
                        </m:ctrlPr>
                      </m:dPr>
                      <m:e>
                        <m:eqArr>
                          <m:eqArrPr>
                            <m:ctrlPr>
                              <a:rPr lang="en-GB" i="1" smtClean="0">
                                <a:latin typeface="Cambria Math" panose="02040503050406030204" pitchFamily="18" charset="0"/>
                              </a:rPr>
                            </m:ctrlPr>
                          </m:eqArrPr>
                          <m:e>
                            <m:sSup>
                              <m:sSupPr>
                                <m:ctrlPr>
                                  <a:rPr lang="en-US" i="1">
                                    <a:latin typeface="Cambria Math" panose="02040503050406030204" pitchFamily="18" charset="0"/>
                                  </a:rPr>
                                </m:ctrlPr>
                              </m:sSupPr>
                              <m:e>
                                <m:r>
                                  <a:rPr lang="en-US" i="1">
                                    <a:latin typeface="Cambria Math"/>
                                  </a:rPr>
                                  <m:t>𝐶</m:t>
                                </m:r>
                              </m:e>
                              <m:sup>
                                <m:r>
                                  <a:rPr lang="en-US" i="1">
                                    <a:latin typeface="Cambria Math"/>
                                  </a:rPr>
                                  <m:t>∗</m:t>
                                </m:r>
                              </m:sup>
                            </m:sSup>
                            <m:r>
                              <a:rPr lang="en-US" b="0" i="1" smtClean="0">
                                <a:latin typeface="Cambria Math"/>
                              </a:rPr>
                              <m:t>=</m:t>
                            </m:r>
                            <m:f>
                              <m:fPr>
                                <m:type m:val="lin"/>
                                <m:ctrlPr>
                                  <a:rPr lang="en-US" b="0" i="1" smtClean="0">
                                    <a:latin typeface="Cambria Math" panose="02040503050406030204" pitchFamily="18" charset="0"/>
                                  </a:rPr>
                                </m:ctrlPr>
                              </m:fPr>
                              <m:num>
                                <m:r>
                                  <a:rPr lang="en-US" b="0" i="1" smtClean="0">
                                    <a:latin typeface="Cambria Math"/>
                                  </a:rPr>
                                  <m:t>(</m:t>
                                </m:r>
                                <m:r>
                                  <a:rPr lang="en-US" b="0" i="1" smtClean="0">
                                    <a:latin typeface="Cambria Math"/>
                                  </a:rPr>
                                  <m:t>𝐶</m:t>
                                </m:r>
                                <m:r>
                                  <a:rPr lang="en-US" b="0" i="1" smtClean="0">
                                    <a:latin typeface="Cambria Math"/>
                                  </a:rPr>
                                  <m:t>−</m:t>
                                </m:r>
                                <m:r>
                                  <a:rPr lang="en-US" b="0" i="1" smtClean="0">
                                    <a:latin typeface="Cambria Math"/>
                                  </a:rPr>
                                  <m:t>𝐾</m:t>
                                </m:r>
                                <m:r>
                                  <a:rPr lang="en-US" b="0" i="1" smtClean="0">
                                    <a:latin typeface="Cambria Math"/>
                                  </a:rPr>
                                  <m:t>)</m:t>
                                </m:r>
                              </m:num>
                              <m:den>
                                <m:r>
                                  <a:rPr lang="en-US" b="0" i="1" smtClean="0">
                                    <a:latin typeface="Cambria Math"/>
                                  </a:rPr>
                                  <m:t>(1−</m:t>
                                </m:r>
                                <m:r>
                                  <a:rPr lang="en-US" b="0" i="1" smtClean="0">
                                    <a:latin typeface="Cambria Math"/>
                                  </a:rPr>
                                  <m:t>𝐾</m:t>
                                </m:r>
                                <m:r>
                                  <a:rPr lang="en-US" b="0" i="1" smtClean="0">
                                    <a:latin typeface="Cambria Math"/>
                                  </a:rPr>
                                  <m:t>)</m:t>
                                </m:r>
                              </m:den>
                            </m:f>
                          </m:e>
                          <m:e>
                            <m:sSup>
                              <m:sSupPr>
                                <m:ctrlPr>
                                  <a:rPr lang="en-US" i="1">
                                    <a:latin typeface="Cambria Math" panose="02040503050406030204" pitchFamily="18" charset="0"/>
                                  </a:rPr>
                                </m:ctrlPr>
                              </m:sSupPr>
                              <m:e>
                                <m:r>
                                  <a:rPr lang="en-US" b="0" i="1" smtClean="0">
                                    <a:latin typeface="Cambria Math"/>
                                  </a:rPr>
                                  <m:t>𝑀</m:t>
                                </m:r>
                              </m:e>
                              <m:sup>
                                <m:r>
                                  <a:rPr lang="en-US" i="1">
                                    <a:latin typeface="Cambria Math"/>
                                  </a:rPr>
                                  <m:t>∗</m:t>
                                </m:r>
                              </m:sup>
                            </m:sSup>
                            <m:r>
                              <a:rPr lang="en-US" i="1">
                                <a:latin typeface="Cambria Math"/>
                              </a:rPr>
                              <m:t>=</m:t>
                            </m:r>
                            <m:f>
                              <m:fPr>
                                <m:type m:val="lin"/>
                                <m:ctrlPr>
                                  <a:rPr lang="en-US" i="1">
                                    <a:latin typeface="Cambria Math" panose="02040503050406030204" pitchFamily="18" charset="0"/>
                                  </a:rPr>
                                </m:ctrlPr>
                              </m:fPr>
                              <m:num>
                                <m:r>
                                  <a:rPr lang="en-US" i="1">
                                    <a:latin typeface="Cambria Math"/>
                                  </a:rPr>
                                  <m:t>(</m:t>
                                </m:r>
                                <m:r>
                                  <a:rPr lang="en-US" b="0" i="1" smtClean="0">
                                    <a:latin typeface="Cambria Math"/>
                                  </a:rPr>
                                  <m:t>𝑀</m:t>
                                </m:r>
                                <m:r>
                                  <a:rPr lang="en-US" i="1">
                                    <a:latin typeface="Cambria Math"/>
                                  </a:rPr>
                                  <m:t>−</m:t>
                                </m:r>
                                <m:r>
                                  <a:rPr lang="en-US" i="1">
                                    <a:latin typeface="Cambria Math"/>
                                  </a:rPr>
                                  <m:t>𝐾</m:t>
                                </m:r>
                                <m:r>
                                  <a:rPr lang="en-US" i="1">
                                    <a:latin typeface="Cambria Math"/>
                                  </a:rPr>
                                  <m:t>)</m:t>
                                </m:r>
                              </m:num>
                              <m:den>
                                <m:r>
                                  <a:rPr lang="en-US" i="1">
                                    <a:latin typeface="Cambria Math"/>
                                  </a:rPr>
                                  <m:t>(1−</m:t>
                                </m:r>
                                <m:r>
                                  <a:rPr lang="en-US" i="1">
                                    <a:latin typeface="Cambria Math"/>
                                  </a:rPr>
                                  <m:t>𝐾</m:t>
                                </m:r>
                                <m:r>
                                  <a:rPr lang="en-US" i="1">
                                    <a:latin typeface="Cambria Math"/>
                                  </a:rPr>
                                  <m:t>)</m:t>
                                </m:r>
                              </m:den>
                            </m:f>
                          </m:e>
                          <m:e>
                            <m:sSup>
                              <m:sSupPr>
                                <m:ctrlPr>
                                  <a:rPr lang="en-US" i="1">
                                    <a:latin typeface="Cambria Math" panose="02040503050406030204" pitchFamily="18" charset="0"/>
                                  </a:rPr>
                                </m:ctrlPr>
                              </m:sSupPr>
                              <m:e>
                                <m:r>
                                  <a:rPr lang="en-US" b="0" i="1" smtClean="0">
                                    <a:latin typeface="Cambria Math"/>
                                  </a:rPr>
                                  <m:t>𝑌</m:t>
                                </m:r>
                              </m:e>
                              <m:sup>
                                <m:r>
                                  <a:rPr lang="en-US" i="1">
                                    <a:latin typeface="Cambria Math"/>
                                  </a:rPr>
                                  <m:t>∗</m:t>
                                </m:r>
                              </m:sup>
                            </m:sSup>
                            <m:r>
                              <a:rPr lang="en-US" i="1">
                                <a:latin typeface="Cambria Math"/>
                              </a:rPr>
                              <m:t>=</m:t>
                            </m:r>
                            <m:f>
                              <m:fPr>
                                <m:type m:val="lin"/>
                                <m:ctrlPr>
                                  <a:rPr lang="en-US" i="1">
                                    <a:latin typeface="Cambria Math" panose="02040503050406030204" pitchFamily="18" charset="0"/>
                                  </a:rPr>
                                </m:ctrlPr>
                              </m:fPr>
                              <m:num>
                                <m:r>
                                  <a:rPr lang="en-US" i="1">
                                    <a:latin typeface="Cambria Math"/>
                                  </a:rPr>
                                  <m:t>(</m:t>
                                </m:r>
                                <m:r>
                                  <a:rPr lang="en-US" b="0" i="1" smtClean="0">
                                    <a:latin typeface="Cambria Math"/>
                                  </a:rPr>
                                  <m:t>𝑌</m:t>
                                </m:r>
                                <m:r>
                                  <a:rPr lang="en-US" i="1">
                                    <a:latin typeface="Cambria Math"/>
                                  </a:rPr>
                                  <m:t>−</m:t>
                                </m:r>
                                <m:r>
                                  <a:rPr lang="en-US" i="1">
                                    <a:latin typeface="Cambria Math"/>
                                  </a:rPr>
                                  <m:t>𝐾</m:t>
                                </m:r>
                                <m:r>
                                  <a:rPr lang="en-US" i="1">
                                    <a:latin typeface="Cambria Math"/>
                                  </a:rPr>
                                  <m:t>)</m:t>
                                </m:r>
                              </m:num>
                              <m:den>
                                <m:r>
                                  <a:rPr lang="en-US" i="1">
                                    <a:latin typeface="Cambria Math"/>
                                  </a:rPr>
                                  <m:t>(1−</m:t>
                                </m:r>
                                <m:r>
                                  <a:rPr lang="en-US" i="1">
                                    <a:latin typeface="Cambria Math"/>
                                  </a:rPr>
                                  <m:t>𝐾</m:t>
                                </m:r>
                                <m:r>
                                  <a:rPr lang="en-US" i="1">
                                    <a:latin typeface="Cambria Math"/>
                                  </a:rPr>
                                  <m:t>)</m:t>
                                </m:r>
                              </m:den>
                            </m:f>
                          </m:e>
                        </m:eqArr>
                      </m:e>
                    </m:d>
                  </m:oMath>
                </a14:m>
                <a:endParaRPr lang="en-GB" dirty="0"/>
              </a:p>
              <a:p>
                <a:pPr lvl="3"/>
                <a14:m>
                  <m:oMath xmlns:m="http://schemas.openxmlformats.org/officeDocument/2006/math">
                    <m:sSup>
                      <m:sSupPr>
                        <m:ctrlPr>
                          <a:rPr lang="en-US" i="1">
                            <a:latin typeface="Cambria Math" panose="02040503050406030204" pitchFamily="18" charset="0"/>
                          </a:rPr>
                        </m:ctrlPr>
                      </m:sSupPr>
                      <m:e>
                        <m:r>
                          <a:rPr lang="en-US" i="1">
                            <a:latin typeface="Cambria Math"/>
                          </a:rPr>
                          <m:t>𝐶</m:t>
                        </m:r>
                      </m:e>
                      <m:sup>
                        <m:r>
                          <a:rPr lang="en-US" i="1">
                            <a:latin typeface="Cambria Math"/>
                          </a:rPr>
                          <m:t>∗</m:t>
                        </m:r>
                      </m:sup>
                    </m:sSup>
                    <m:r>
                      <a:rPr lang="en-US" b="0" i="1" smtClean="0">
                        <a:latin typeface="Cambria Math"/>
                      </a:rPr>
                      <m:t>,</m:t>
                    </m:r>
                    <m:sSup>
                      <m:sSupPr>
                        <m:ctrlPr>
                          <a:rPr lang="en-US" i="1">
                            <a:latin typeface="Cambria Math" panose="02040503050406030204" pitchFamily="18" charset="0"/>
                          </a:rPr>
                        </m:ctrlPr>
                      </m:sSupPr>
                      <m:e>
                        <m:r>
                          <a:rPr lang="en-US" i="1">
                            <a:latin typeface="Cambria Math"/>
                          </a:rPr>
                          <m:t>𝑀</m:t>
                        </m:r>
                      </m:e>
                      <m:sup>
                        <m:r>
                          <a:rPr lang="en-US" i="1">
                            <a:latin typeface="Cambria Math"/>
                          </a:rPr>
                          <m:t>∗</m:t>
                        </m:r>
                      </m:sup>
                    </m:sSup>
                    <m:r>
                      <a:rPr lang="en-US" b="0" i="1" smtClean="0">
                        <a:latin typeface="Cambria Math"/>
                      </a:rPr>
                      <m:t>,</m:t>
                    </m:r>
                    <m:sSup>
                      <m:sSupPr>
                        <m:ctrlPr>
                          <a:rPr lang="en-US" i="1">
                            <a:latin typeface="Cambria Math" panose="02040503050406030204" pitchFamily="18" charset="0"/>
                          </a:rPr>
                        </m:ctrlPr>
                      </m:sSupPr>
                      <m:e>
                        <m:r>
                          <a:rPr lang="en-US" i="1">
                            <a:latin typeface="Cambria Math"/>
                          </a:rPr>
                          <m:t>𝑌</m:t>
                        </m:r>
                      </m:e>
                      <m:sup>
                        <m:r>
                          <a:rPr lang="en-US" i="1">
                            <a:latin typeface="Cambria Math"/>
                          </a:rPr>
                          <m:t>∗</m:t>
                        </m:r>
                      </m:sup>
                    </m:sSup>
                  </m:oMath>
                </a14:m>
                <a:r>
                  <a:rPr lang="en-GB" dirty="0"/>
                  <a:t> are belong to CMYK model</a:t>
                </a:r>
              </a:p>
              <a:p>
                <a:pPr lvl="3"/>
                <a:endParaRPr lang="en-GB" dirty="0"/>
              </a:p>
              <a:p>
                <a:r>
                  <a:rPr lang="en-GB" dirty="0">
                    <a:solidFill>
                      <a:srgbClr val="FF0000"/>
                    </a:solidFill>
                  </a:rPr>
                  <a:t>CMYK to CMY</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eqArr>
                            <m:eqArrPr>
                              <m:ctrlPr>
                                <a:rPr lang="en-GB" i="1">
                                  <a:latin typeface="Cambria Math" panose="02040503050406030204" pitchFamily="18" charset="0"/>
                                </a:rPr>
                              </m:ctrlPr>
                            </m:eqArrPr>
                            <m:e>
                              <m:r>
                                <a:rPr lang="en-US" b="0" i="1" smtClean="0">
                                  <a:latin typeface="Cambria Math"/>
                                </a:rPr>
                                <m:t>𝐶</m:t>
                              </m:r>
                              <m:r>
                                <a:rPr lang="en-US" i="1">
                                  <a:latin typeface="Cambria Math"/>
                                </a:rPr>
                                <m:t>=</m:t>
                              </m:r>
                              <m:sSup>
                                <m:sSupPr>
                                  <m:ctrlPr>
                                    <a:rPr lang="en-US" i="1">
                                      <a:latin typeface="Cambria Math" panose="02040503050406030204" pitchFamily="18" charset="0"/>
                                    </a:rPr>
                                  </m:ctrlPr>
                                </m:sSupPr>
                                <m:e>
                                  <m:r>
                                    <a:rPr lang="en-US" i="1">
                                      <a:latin typeface="Cambria Math"/>
                                    </a:rPr>
                                    <m:t>𝐶</m:t>
                                  </m:r>
                                </m:e>
                                <m:sup>
                                  <m:r>
                                    <a:rPr lang="en-US" i="1">
                                      <a:latin typeface="Cambria Math"/>
                                    </a:rPr>
                                    <m:t>∗</m:t>
                                  </m:r>
                                </m:sup>
                              </m:sSup>
                              <m:r>
                                <a:rPr lang="en-US" i="1" smtClean="0">
                                  <a:latin typeface="Cambria Math"/>
                                  <a:ea typeface="Cambria Math"/>
                                </a:rPr>
                                <m:t>×</m:t>
                              </m:r>
                              <m:d>
                                <m:dPr>
                                  <m:ctrlPr>
                                    <a:rPr lang="en-US" b="0" i="1" smtClean="0">
                                      <a:latin typeface="Cambria Math" panose="02040503050406030204" pitchFamily="18" charset="0"/>
                                      <a:ea typeface="Cambria Math"/>
                                    </a:rPr>
                                  </m:ctrlPr>
                                </m:dPr>
                                <m:e>
                                  <m:r>
                                    <a:rPr lang="en-US" b="0" i="1" smtClean="0">
                                      <a:latin typeface="Cambria Math"/>
                                      <a:ea typeface="Cambria Math"/>
                                    </a:rPr>
                                    <m:t>1−</m:t>
                                  </m:r>
                                  <m:r>
                                    <a:rPr lang="en-US" b="0" i="1" smtClean="0">
                                      <a:latin typeface="Cambria Math"/>
                                      <a:ea typeface="Cambria Math"/>
                                    </a:rPr>
                                    <m:t>𝐾</m:t>
                                  </m:r>
                                </m:e>
                              </m:d>
                              <m:r>
                                <a:rPr lang="en-US" b="0" i="1" smtClean="0">
                                  <a:latin typeface="Cambria Math"/>
                                  <a:ea typeface="Cambria Math"/>
                                </a:rPr>
                                <m:t>+</m:t>
                              </m:r>
                              <m:r>
                                <a:rPr lang="en-US" b="0" i="1" smtClean="0">
                                  <a:latin typeface="Cambria Math"/>
                                  <a:ea typeface="Cambria Math"/>
                                </a:rPr>
                                <m:t>𝐾</m:t>
                              </m:r>
                            </m:e>
                            <m:e>
                              <m:r>
                                <a:rPr lang="en-US" b="0" i="1" smtClean="0">
                                  <a:latin typeface="Cambria Math"/>
                                </a:rPr>
                                <m:t>𝑀</m:t>
                              </m:r>
                              <m:r>
                                <a:rPr lang="en-US" i="1">
                                  <a:latin typeface="Cambria Math"/>
                                </a:rPr>
                                <m:t>=</m:t>
                              </m:r>
                              <m:sSup>
                                <m:sSupPr>
                                  <m:ctrlPr>
                                    <a:rPr lang="en-US" i="1" smtClean="0">
                                      <a:latin typeface="Cambria Math" panose="02040503050406030204" pitchFamily="18" charset="0"/>
                                    </a:rPr>
                                  </m:ctrlPr>
                                </m:sSupPr>
                                <m:e>
                                  <m:r>
                                    <a:rPr lang="en-US" b="0" i="1" smtClean="0">
                                      <a:latin typeface="Cambria Math"/>
                                    </a:rPr>
                                    <m:t>𝑀</m:t>
                                  </m:r>
                                </m:e>
                                <m:sup>
                                  <m:r>
                                    <a:rPr lang="en-US" b="0" i="1" smtClean="0">
                                      <a:latin typeface="Cambria Math"/>
                                    </a:rPr>
                                    <m:t>∗</m:t>
                                  </m:r>
                                </m:sup>
                              </m:sSup>
                              <m:r>
                                <a:rPr lang="en-US" i="1" smtClean="0">
                                  <a:latin typeface="Cambria Math"/>
                                  <a:ea typeface="Cambria Math"/>
                                </a:rPr>
                                <m:t>×</m:t>
                              </m:r>
                              <m:d>
                                <m:dPr>
                                  <m:ctrlPr>
                                    <a:rPr lang="en-US" i="1">
                                      <a:latin typeface="Cambria Math" panose="02040503050406030204" pitchFamily="18" charset="0"/>
                                      <a:ea typeface="Cambria Math"/>
                                    </a:rPr>
                                  </m:ctrlPr>
                                </m:dPr>
                                <m:e>
                                  <m:r>
                                    <a:rPr lang="en-US" i="1">
                                      <a:latin typeface="Cambria Math"/>
                                      <a:ea typeface="Cambria Math"/>
                                    </a:rPr>
                                    <m:t>1−</m:t>
                                  </m:r>
                                  <m:r>
                                    <a:rPr lang="en-US" i="1">
                                      <a:latin typeface="Cambria Math"/>
                                      <a:ea typeface="Cambria Math"/>
                                    </a:rPr>
                                    <m:t>𝐾</m:t>
                                  </m:r>
                                </m:e>
                              </m:d>
                              <m:r>
                                <a:rPr lang="en-US" i="1">
                                  <a:latin typeface="Cambria Math"/>
                                  <a:ea typeface="Cambria Math"/>
                                </a:rPr>
                                <m:t>+</m:t>
                              </m:r>
                              <m:r>
                                <a:rPr lang="en-US" i="1">
                                  <a:latin typeface="Cambria Math"/>
                                  <a:ea typeface="Cambria Math"/>
                                </a:rPr>
                                <m:t>𝐾</m:t>
                              </m:r>
                            </m:e>
                            <m:e>
                              <m:r>
                                <a:rPr lang="en-US" b="0" i="1" smtClean="0">
                                  <a:latin typeface="Cambria Math"/>
                                </a:rPr>
                                <m:t>𝑌</m:t>
                              </m:r>
                              <m:r>
                                <a:rPr lang="en-US" i="1">
                                  <a:latin typeface="Cambria Math"/>
                                </a:rPr>
                                <m:t>=</m:t>
                              </m:r>
                              <m:sSup>
                                <m:sSupPr>
                                  <m:ctrlPr>
                                    <a:rPr lang="en-US" i="1">
                                      <a:latin typeface="Cambria Math" panose="02040503050406030204" pitchFamily="18" charset="0"/>
                                    </a:rPr>
                                  </m:ctrlPr>
                                </m:sSupPr>
                                <m:e>
                                  <m:r>
                                    <a:rPr lang="en-US" b="0" i="1" smtClean="0">
                                      <a:latin typeface="Cambria Math"/>
                                    </a:rPr>
                                    <m:t>𝑌</m:t>
                                  </m:r>
                                </m:e>
                                <m:sup>
                                  <m:r>
                                    <a:rPr lang="en-US" i="1">
                                      <a:latin typeface="Cambria Math"/>
                                    </a:rPr>
                                    <m:t>∗</m:t>
                                  </m:r>
                                </m:sup>
                              </m:sSup>
                              <m:r>
                                <a:rPr lang="en-US" i="1" smtClean="0">
                                  <a:latin typeface="Cambria Math"/>
                                  <a:ea typeface="Cambria Math"/>
                                </a:rPr>
                                <m:t>×</m:t>
                              </m:r>
                              <m:d>
                                <m:dPr>
                                  <m:ctrlPr>
                                    <a:rPr lang="en-US" i="1">
                                      <a:latin typeface="Cambria Math" panose="02040503050406030204" pitchFamily="18" charset="0"/>
                                      <a:ea typeface="Cambria Math"/>
                                    </a:rPr>
                                  </m:ctrlPr>
                                </m:dPr>
                                <m:e>
                                  <m:r>
                                    <a:rPr lang="en-US" i="1">
                                      <a:latin typeface="Cambria Math"/>
                                      <a:ea typeface="Cambria Math"/>
                                    </a:rPr>
                                    <m:t>1−</m:t>
                                  </m:r>
                                  <m:r>
                                    <a:rPr lang="en-US" i="1">
                                      <a:latin typeface="Cambria Math"/>
                                      <a:ea typeface="Cambria Math"/>
                                    </a:rPr>
                                    <m:t>𝐾</m:t>
                                  </m:r>
                                </m:e>
                              </m:d>
                              <m:r>
                                <a:rPr lang="en-US" i="1">
                                  <a:latin typeface="Cambria Math"/>
                                  <a:ea typeface="Cambria Math"/>
                                </a:rPr>
                                <m:t>+</m:t>
                              </m:r>
                              <m:r>
                                <a:rPr lang="en-US" i="1">
                                  <a:latin typeface="Cambria Math"/>
                                  <a:ea typeface="Cambria Math"/>
                                </a:rPr>
                                <m:t>𝐾</m:t>
                              </m:r>
                            </m:e>
                          </m:eqArr>
                        </m:e>
                      </m:d>
                    </m:oMath>
                  </m:oMathPara>
                </a14:m>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1296"/>
                </a:stretch>
              </a:blipFill>
            </p:spPr>
            <p:txBody>
              <a:bodyPr/>
              <a:lstStyle/>
              <a:p>
                <a:r>
                  <a:rPr lang="en-GB">
                    <a:noFill/>
                  </a:rPr>
                  <a:t> </a:t>
                </a:r>
              </a:p>
            </p:txBody>
          </p:sp>
        </mc:Fallback>
      </mc:AlternateContent>
      <p:sp>
        <p:nvSpPr>
          <p:cNvPr id="6" name="TextBox 5"/>
          <p:cNvSpPr txBox="1"/>
          <p:nvPr/>
        </p:nvSpPr>
        <p:spPr>
          <a:xfrm>
            <a:off x="1755353" y="5940927"/>
            <a:ext cx="5468228" cy="369332"/>
          </a:xfrm>
          <a:prstGeom prst="rect">
            <a:avLst/>
          </a:prstGeom>
          <a:noFill/>
        </p:spPr>
        <p:txBody>
          <a:bodyPr wrap="none" rtlCol="0">
            <a:spAutoFit/>
          </a:bodyPr>
          <a:lstStyle/>
          <a:p>
            <a:r>
              <a:rPr lang="en-GB" dirty="0">
                <a:hlinkClick r:id="rId3"/>
              </a:rPr>
              <a:t>https://www.w3schools.com/colors/colors_cmyk.asp</a:t>
            </a:r>
            <a:endParaRPr lang="en-GB" dirty="0"/>
          </a:p>
        </p:txBody>
      </p:sp>
    </p:spTree>
    <p:extLst>
      <p:ext uri="{BB962C8B-B14F-4D97-AF65-F5344CB8AC3E}">
        <p14:creationId xmlns:p14="http://schemas.microsoft.com/office/powerpoint/2010/main" val="29918289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FF00">
              <a:alpha val="50196"/>
            </a:srgbClr>
          </a:solidFill>
        </p:spPr>
        <p:txBody>
          <a:bodyPr/>
          <a:lstStyle/>
          <a:p>
            <a:r>
              <a:rPr lang="en-US" dirty="0"/>
              <a:t>Common types of an image (</a:t>
            </a:r>
            <a:r>
              <a:rPr lang="en-US" dirty="0" err="1"/>
              <a:t>ct</a:t>
            </a:r>
            <a:r>
              <a:rPr lang="en-US" dirty="0"/>
              <a:t>)</a:t>
            </a:r>
            <a:br>
              <a:rPr lang="en-US" dirty="0"/>
            </a:br>
            <a:r>
              <a:rPr lang="en-US" sz="2400" dirty="0">
                <a:solidFill>
                  <a:srgbClr val="FF0000"/>
                </a:solidFill>
              </a:rPr>
              <a:t>Ex. 10</a:t>
            </a:r>
            <a:endParaRPr lang="en-GB" sz="2400" dirty="0">
              <a:solidFill>
                <a:srgbClr val="FF0000"/>
              </a:solidFill>
            </a:endParaRPr>
          </a:p>
        </p:txBody>
      </p:sp>
      <p:sp>
        <p:nvSpPr>
          <p:cNvPr id="3" name="Content Placeholder 2"/>
          <p:cNvSpPr>
            <a:spLocks noGrp="1"/>
          </p:cNvSpPr>
          <p:nvPr>
            <p:ph idx="1"/>
          </p:nvPr>
        </p:nvSpPr>
        <p:spPr/>
        <p:txBody>
          <a:bodyPr/>
          <a:lstStyle/>
          <a:p>
            <a:r>
              <a:rPr lang="en-US" dirty="0"/>
              <a:t>Write a pseudo code to covert an image from RGB  to CMYK color space.</a:t>
            </a:r>
          </a:p>
          <a:p>
            <a:endParaRPr lang="en-US" dirty="0"/>
          </a:p>
          <a:p>
            <a:r>
              <a:rPr lang="en-US" dirty="0"/>
              <a:t>Manually convert the following RGB image to a CMYK image:</a:t>
            </a:r>
          </a:p>
          <a:p>
            <a:endParaRPr lang="en-GB" dirty="0"/>
          </a:p>
        </p:txBody>
      </p:sp>
      <p:sp>
        <p:nvSpPr>
          <p:cNvPr id="8" name="TextBox 7"/>
          <p:cNvSpPr txBox="1"/>
          <p:nvPr/>
        </p:nvSpPr>
        <p:spPr>
          <a:xfrm>
            <a:off x="3054115" y="5691607"/>
            <a:ext cx="1351652" cy="369332"/>
          </a:xfrm>
          <a:prstGeom prst="rect">
            <a:avLst/>
          </a:prstGeom>
          <a:noFill/>
        </p:spPr>
        <p:txBody>
          <a:bodyPr wrap="none" rtlCol="0">
            <a:spAutoFit/>
          </a:bodyPr>
          <a:lstStyle/>
          <a:p>
            <a:r>
              <a:rPr lang="en-US" b="1" dirty="0"/>
              <a:t>RGB order</a:t>
            </a:r>
            <a:endParaRPr lang="en-GB" b="1" dirty="0"/>
          </a:p>
        </p:txBody>
      </p:sp>
      <p:cxnSp>
        <p:nvCxnSpPr>
          <p:cNvPr id="9" name="Straight Arrow Connector 8"/>
          <p:cNvCxnSpPr>
            <a:stCxn id="12" idx="2"/>
            <a:endCxn id="8" idx="0"/>
          </p:cNvCxnSpPr>
          <p:nvPr/>
        </p:nvCxnSpPr>
        <p:spPr>
          <a:xfrm>
            <a:off x="3729941" y="5418551"/>
            <a:ext cx="0" cy="27305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661151" y="3321240"/>
            <a:ext cx="1405882"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067033" y="3136574"/>
            <a:ext cx="4160113" cy="369332"/>
          </a:xfrm>
          <a:prstGeom prst="rect">
            <a:avLst/>
          </a:prstGeom>
          <a:noFill/>
        </p:spPr>
        <p:txBody>
          <a:bodyPr wrap="none" rtlCol="0">
            <a:spAutoFit/>
          </a:bodyPr>
          <a:lstStyle/>
          <a:p>
            <a:r>
              <a:rPr lang="en-US" b="1" dirty="0">
                <a:solidFill>
                  <a:srgbClr val="FF0000"/>
                </a:solidFill>
              </a:rPr>
              <a:t>Pixel values in the CMYK model ???</a:t>
            </a:r>
            <a:endParaRPr lang="en-GB" b="1" dirty="0">
              <a:solidFill>
                <a:srgbClr val="FF0000"/>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1221789207"/>
              </p:ext>
            </p:extLst>
          </p:nvPr>
        </p:nvGraphicFramePr>
        <p:xfrm>
          <a:off x="1289551" y="2864040"/>
          <a:ext cx="1371600" cy="914400"/>
        </p:xfrm>
        <a:graphic>
          <a:graphicData uri="http://schemas.openxmlformats.org/drawingml/2006/table">
            <a:tbl>
              <a:tblPr firstRow="1" bandRow="1">
                <a:tableStyleId>{2D5ABB26-0587-4C30-8999-92F81FD0307C}</a:tableStyleId>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tblGrid>
              <a:tr h="457200">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C8C832"/>
                    </a:solidFill>
                  </a:tcPr>
                </a:tc>
                <a:extLst>
                  <a:ext uri="{0D108BD9-81ED-4DB2-BD59-A6C34878D82A}">
                    <a16:rowId xmlns:a16="http://schemas.microsoft.com/office/drawing/2014/main" val="10000"/>
                  </a:ext>
                </a:extLst>
              </a:tr>
              <a:tr h="457200">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32C832"/>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32C8C8"/>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C832C8"/>
                    </a:solidFill>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399604600"/>
              </p:ext>
            </p:extLst>
          </p:nvPr>
        </p:nvGraphicFramePr>
        <p:xfrm>
          <a:off x="986741" y="4321271"/>
          <a:ext cx="5486400" cy="1097280"/>
        </p:xfrm>
        <a:graphic>
          <a:graphicData uri="http://schemas.openxmlformats.org/drawingml/2006/table">
            <a:tbl>
              <a:tblPr firstRow="1" bandRow="1">
                <a:tableStyleId>{2D5ABB26-0587-4C30-8999-92F81FD0307C}</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tblGrid>
              <a:tr h="548640">
                <a:tc>
                  <a:txBody>
                    <a:bodyPr/>
                    <a:lstStyle/>
                    <a:p>
                      <a:r>
                        <a:rPr lang="en-US" dirty="0"/>
                        <a:t>255,</a:t>
                      </a:r>
                      <a:r>
                        <a:rPr lang="en-US" baseline="0" dirty="0"/>
                        <a:t> 255, 255</a:t>
                      </a:r>
                      <a:endParaRPr lang="en-GB" dirty="0"/>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bg1"/>
                          </a:solidFill>
                        </a:rPr>
                        <a:t>0, 0, 0</a:t>
                      </a:r>
                      <a:endParaRPr lang="en-GB" dirty="0">
                        <a:solidFill>
                          <a:schemeClr val="bg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r>
                        <a:rPr lang="en-US" dirty="0"/>
                        <a:t>200, 200, 50</a:t>
                      </a:r>
                      <a:endParaRPr lang="en-GB" dirty="0"/>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C8C832"/>
                    </a:solidFill>
                  </a:tcPr>
                </a:tc>
                <a:extLst>
                  <a:ext uri="{0D108BD9-81ED-4DB2-BD59-A6C34878D82A}">
                    <a16:rowId xmlns:a16="http://schemas.microsoft.com/office/drawing/2014/main" val="10000"/>
                  </a:ext>
                </a:extLst>
              </a:tr>
              <a:tr h="548640">
                <a:tc>
                  <a:txBody>
                    <a:bodyPr/>
                    <a:lstStyle/>
                    <a:p>
                      <a:r>
                        <a:rPr lang="en-US" dirty="0"/>
                        <a:t>50, 200, 50</a:t>
                      </a:r>
                      <a:endParaRPr lang="en-GB" dirty="0"/>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32C832"/>
                    </a:solidFill>
                  </a:tcPr>
                </a:tc>
                <a:tc>
                  <a:txBody>
                    <a:bodyPr/>
                    <a:lstStyle/>
                    <a:p>
                      <a:r>
                        <a:rPr lang="en-US" dirty="0"/>
                        <a:t>50, 200, 200</a:t>
                      </a:r>
                      <a:endParaRPr lang="en-GB" dirty="0"/>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32C8C8"/>
                    </a:solidFill>
                  </a:tcPr>
                </a:tc>
                <a:tc>
                  <a:txBody>
                    <a:bodyPr/>
                    <a:lstStyle/>
                    <a:p>
                      <a:r>
                        <a:rPr lang="en-US" dirty="0"/>
                        <a:t>200, 50, 200</a:t>
                      </a:r>
                      <a:endParaRPr lang="en-GB" dirty="0"/>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C832C8"/>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8603007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types of an image (</a:t>
            </a:r>
            <a:r>
              <a:rPr lang="en-US" dirty="0" err="1"/>
              <a:t>ct</a:t>
            </a:r>
            <a:r>
              <a:rPr lang="en-US" dirty="0"/>
              <a:t>)</a:t>
            </a:r>
            <a:br>
              <a:rPr lang="en-US" dirty="0"/>
            </a:br>
            <a:r>
              <a:rPr lang="en-US" sz="2400" dirty="0">
                <a:solidFill>
                  <a:srgbClr val="FF0000"/>
                </a:solidFill>
              </a:rPr>
              <a:t>Other color models (</a:t>
            </a:r>
            <a:r>
              <a:rPr lang="en-US" sz="2400" dirty="0" err="1">
                <a:solidFill>
                  <a:srgbClr val="FF0000"/>
                </a:solidFill>
              </a:rPr>
              <a:t>ct</a:t>
            </a:r>
            <a:r>
              <a:rPr lang="en-US" sz="2400" dirty="0">
                <a:solidFill>
                  <a:srgbClr val="FF0000"/>
                </a:solidFill>
              </a:rPr>
              <a:t>)</a:t>
            </a:r>
            <a:endParaRPr lang="en-GB" sz="2400" dirty="0">
              <a:solidFill>
                <a:srgbClr val="FF0000"/>
              </a:solidFill>
            </a:endParaRPr>
          </a:p>
        </p:txBody>
      </p:sp>
      <p:sp>
        <p:nvSpPr>
          <p:cNvPr id="3" name="Content Placeholder 2"/>
          <p:cNvSpPr>
            <a:spLocks noGrp="1"/>
          </p:cNvSpPr>
          <p:nvPr>
            <p:ph idx="1"/>
          </p:nvPr>
        </p:nvSpPr>
        <p:spPr/>
        <p:txBody>
          <a:bodyPr/>
          <a:lstStyle/>
          <a:p>
            <a:r>
              <a:rPr lang="en-GB" dirty="0"/>
              <a:t>RGB, CMY, and other similar color models are not well suited for describing colors in terms that are practical for human interpretation</a:t>
            </a:r>
          </a:p>
          <a:p>
            <a:endParaRPr lang="en-GB" dirty="0"/>
          </a:p>
          <a:p>
            <a:r>
              <a:rPr lang="en-GB" dirty="0"/>
              <a:t>When humans view a color object, we describe it by its </a:t>
            </a:r>
            <a:r>
              <a:rPr lang="en-GB" dirty="0">
                <a:solidFill>
                  <a:srgbClr val="FF0000"/>
                </a:solidFill>
              </a:rPr>
              <a:t>hue</a:t>
            </a:r>
            <a:r>
              <a:rPr lang="en-GB" dirty="0"/>
              <a:t>, </a:t>
            </a:r>
            <a:r>
              <a:rPr lang="en-GB" dirty="0">
                <a:solidFill>
                  <a:srgbClr val="FF0000"/>
                </a:solidFill>
              </a:rPr>
              <a:t>saturation</a:t>
            </a:r>
            <a:r>
              <a:rPr lang="en-GB" dirty="0"/>
              <a:t>, and </a:t>
            </a:r>
            <a:r>
              <a:rPr lang="en-GB" dirty="0">
                <a:solidFill>
                  <a:srgbClr val="FF0000"/>
                </a:solidFill>
              </a:rPr>
              <a:t>brightness</a:t>
            </a:r>
          </a:p>
          <a:p>
            <a:endParaRPr lang="en-GB" dirty="0"/>
          </a:p>
        </p:txBody>
      </p:sp>
    </p:spTree>
    <p:extLst>
      <p:ext uri="{BB962C8B-B14F-4D97-AF65-F5344CB8AC3E}">
        <p14:creationId xmlns:p14="http://schemas.microsoft.com/office/powerpoint/2010/main" val="3140215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DIGITAL IMAGE PROCESSING (</a:t>
            </a:r>
            <a:r>
              <a:rPr lang="en-IE" dirty="0" err="1"/>
              <a:t>ct</a:t>
            </a:r>
            <a:r>
              <a:rPr lang="en-IE" dirty="0"/>
              <a:t>)</a:t>
            </a:r>
            <a:endParaRPr lang="en-GB" dirty="0"/>
          </a:p>
        </p:txBody>
      </p:sp>
      <p:sp>
        <p:nvSpPr>
          <p:cNvPr id="3" name="Content Placeholder 2"/>
          <p:cNvSpPr>
            <a:spLocks noGrp="1"/>
          </p:cNvSpPr>
          <p:nvPr>
            <p:ph idx="1"/>
          </p:nvPr>
        </p:nvSpPr>
        <p:spPr/>
        <p:txBody>
          <a:bodyPr/>
          <a:lstStyle/>
          <a:p>
            <a:r>
              <a:rPr lang="en-GB" dirty="0"/>
              <a:t>In this course, DIP mainly include the following steps:</a:t>
            </a:r>
          </a:p>
          <a:p>
            <a:pPr lvl="2"/>
            <a:r>
              <a:rPr lang="en-GB" dirty="0"/>
              <a:t>Importing the input images</a:t>
            </a:r>
          </a:p>
          <a:p>
            <a:pPr lvl="2"/>
            <a:r>
              <a:rPr lang="en-GB" dirty="0"/>
              <a:t>Analysing and manipulating the images</a:t>
            </a:r>
          </a:p>
          <a:p>
            <a:pPr lvl="2"/>
            <a:r>
              <a:rPr lang="en-GB" dirty="0"/>
              <a:t>Output in which result can be altered images and/or extracted information</a:t>
            </a:r>
          </a:p>
          <a:p>
            <a:endParaRPr lang="en-GB" dirty="0"/>
          </a:p>
        </p:txBody>
      </p:sp>
    </p:spTree>
    <p:extLst>
      <p:ext uri="{BB962C8B-B14F-4D97-AF65-F5344CB8AC3E}">
        <p14:creationId xmlns:p14="http://schemas.microsoft.com/office/powerpoint/2010/main" val="21374642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types of an image (</a:t>
            </a:r>
            <a:r>
              <a:rPr lang="en-US" dirty="0" err="1"/>
              <a:t>ct</a:t>
            </a:r>
            <a:r>
              <a:rPr lang="en-US" dirty="0"/>
              <a:t>)</a:t>
            </a:r>
            <a:br>
              <a:rPr lang="en-US" dirty="0"/>
            </a:br>
            <a:r>
              <a:rPr lang="en-US" sz="2400" dirty="0">
                <a:solidFill>
                  <a:srgbClr val="FF0000"/>
                </a:solidFill>
              </a:rPr>
              <a:t>Other color models (</a:t>
            </a:r>
            <a:r>
              <a:rPr lang="en-US" sz="2400" dirty="0" err="1">
                <a:solidFill>
                  <a:srgbClr val="FF0000"/>
                </a:solidFill>
              </a:rPr>
              <a:t>ct</a:t>
            </a:r>
            <a:r>
              <a:rPr lang="en-US" sz="2400" dirty="0">
                <a:solidFill>
                  <a:srgbClr val="FF0000"/>
                </a:solidFill>
              </a:rPr>
              <a:t>)</a:t>
            </a:r>
            <a:endParaRPr lang="en-GB" sz="2400" dirty="0">
              <a:solidFill>
                <a:srgbClr val="FF0000"/>
              </a:solidFill>
            </a:endParaRPr>
          </a:p>
        </p:txBody>
      </p:sp>
      <p:sp>
        <p:nvSpPr>
          <p:cNvPr id="3" name="Content Placeholder 2"/>
          <p:cNvSpPr>
            <a:spLocks noGrp="1"/>
          </p:cNvSpPr>
          <p:nvPr>
            <p:ph idx="1"/>
          </p:nvPr>
        </p:nvSpPr>
        <p:spPr/>
        <p:txBody>
          <a:bodyPr/>
          <a:lstStyle/>
          <a:p>
            <a:r>
              <a:rPr lang="en-GB" dirty="0"/>
              <a:t>Hue is a color attribute that describes a pure color (pure yellow, …)</a:t>
            </a:r>
          </a:p>
          <a:p>
            <a:pPr lvl="2"/>
            <a:r>
              <a:rPr lang="en-GB" dirty="0"/>
              <a:t>hue represents dominant color as perceived by an observer. Thus, when we call an object red, orange, or yellow, we are referring to its hue.</a:t>
            </a:r>
          </a:p>
          <a:p>
            <a:endParaRPr lang="en-GB" dirty="0"/>
          </a:p>
        </p:txBody>
      </p:sp>
      <p:pic>
        <p:nvPicPr>
          <p:cNvPr id="1026" name="Picture 2" descr="https://www.beachpainting.com/images/basic-whee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9214" y="2176818"/>
            <a:ext cx="5238750" cy="4572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5534" y="4001153"/>
            <a:ext cx="3113681" cy="923330"/>
          </a:xfrm>
          <a:prstGeom prst="rect">
            <a:avLst/>
          </a:prstGeom>
          <a:noFill/>
        </p:spPr>
        <p:txBody>
          <a:bodyPr wrap="square" rtlCol="0">
            <a:spAutoFit/>
          </a:bodyPr>
          <a:lstStyle/>
          <a:p>
            <a:r>
              <a:rPr lang="en-GB" dirty="0">
                <a:hlinkClick r:id="rId3"/>
              </a:rPr>
              <a:t>https://www.beachpainting.com/blog/color-hue-tint-tone-and-shade/</a:t>
            </a:r>
            <a:endParaRPr lang="en-GB" dirty="0"/>
          </a:p>
        </p:txBody>
      </p:sp>
    </p:spTree>
    <p:extLst>
      <p:ext uri="{BB962C8B-B14F-4D97-AF65-F5344CB8AC3E}">
        <p14:creationId xmlns:p14="http://schemas.microsoft.com/office/powerpoint/2010/main" val="7098474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types of an image (</a:t>
            </a:r>
            <a:r>
              <a:rPr lang="en-US" dirty="0" err="1"/>
              <a:t>ct</a:t>
            </a:r>
            <a:r>
              <a:rPr lang="en-US" dirty="0"/>
              <a:t>)</a:t>
            </a:r>
            <a:br>
              <a:rPr lang="en-US" dirty="0"/>
            </a:br>
            <a:r>
              <a:rPr lang="en-US" sz="2400" dirty="0">
                <a:solidFill>
                  <a:srgbClr val="FF0000"/>
                </a:solidFill>
              </a:rPr>
              <a:t>Other color models (</a:t>
            </a:r>
            <a:r>
              <a:rPr lang="en-US" sz="2400" dirty="0" err="1">
                <a:solidFill>
                  <a:srgbClr val="FF0000"/>
                </a:solidFill>
              </a:rPr>
              <a:t>ct</a:t>
            </a:r>
            <a:r>
              <a:rPr lang="en-US" sz="2400" dirty="0">
                <a:solidFill>
                  <a:srgbClr val="FF0000"/>
                </a:solidFill>
              </a:rPr>
              <a:t>)</a:t>
            </a:r>
            <a:endParaRPr lang="en-GB" sz="2400" dirty="0">
              <a:solidFill>
                <a:srgbClr val="FF0000"/>
              </a:solidFill>
            </a:endParaRPr>
          </a:p>
        </p:txBody>
      </p:sp>
      <p:sp>
        <p:nvSpPr>
          <p:cNvPr id="3" name="Content Placeholder 2"/>
          <p:cNvSpPr>
            <a:spLocks noGrp="1"/>
          </p:cNvSpPr>
          <p:nvPr>
            <p:ph idx="1"/>
          </p:nvPr>
        </p:nvSpPr>
        <p:spPr/>
        <p:txBody>
          <a:bodyPr/>
          <a:lstStyle/>
          <a:p>
            <a:r>
              <a:rPr lang="en-GB" dirty="0"/>
              <a:t>Saturation refers to the relative purity or the amount of white light mixed with a hue</a:t>
            </a:r>
          </a:p>
          <a:p>
            <a:r>
              <a:rPr lang="en-GB" dirty="0"/>
              <a:t>Saturation gives a measure of the degree to which a pure color is diluted by white light</a:t>
            </a:r>
          </a:p>
          <a:p>
            <a:r>
              <a:rPr lang="en-GB" dirty="0"/>
              <a:t>Saturation describes the intensity (purity) of the Hue</a:t>
            </a:r>
          </a:p>
          <a:p>
            <a:pPr lvl="2"/>
            <a:r>
              <a:rPr lang="en-GB" dirty="0"/>
              <a:t>degree of saturation being inversely proportional to the amount of white light added</a:t>
            </a:r>
          </a:p>
          <a:p>
            <a:pPr lvl="3"/>
            <a:r>
              <a:rPr lang="en-GB" dirty="0"/>
              <a:t>pure spectrum colors are fully saturated</a:t>
            </a:r>
          </a:p>
          <a:p>
            <a:pPr lvl="3"/>
            <a:r>
              <a:rPr lang="en-GB" dirty="0"/>
              <a:t>colors such as pink (red and white) and lavender (violet and white) are less saturated</a:t>
            </a:r>
          </a:p>
          <a:p>
            <a:r>
              <a:rPr lang="en-GB" dirty="0"/>
              <a:t>A </a:t>
            </a:r>
            <a:r>
              <a:rPr lang="en-GB" dirty="0" err="1"/>
              <a:t>grayscale</a:t>
            </a:r>
            <a:r>
              <a:rPr lang="en-GB" dirty="0"/>
              <a:t> or black-and-white photo has no color saturation, while a full-color photo of a field of sunlit wildflowers might be extremely saturated</a:t>
            </a:r>
          </a:p>
          <a:p>
            <a:endParaRPr lang="en-GB" dirty="0"/>
          </a:p>
        </p:txBody>
      </p:sp>
    </p:spTree>
    <p:extLst>
      <p:ext uri="{BB962C8B-B14F-4D97-AF65-F5344CB8AC3E}">
        <p14:creationId xmlns:p14="http://schemas.microsoft.com/office/powerpoint/2010/main" val="14971703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types of an image (</a:t>
            </a:r>
            <a:r>
              <a:rPr lang="en-US" dirty="0" err="1"/>
              <a:t>ct</a:t>
            </a:r>
            <a:r>
              <a:rPr lang="en-US" dirty="0"/>
              <a:t>)</a:t>
            </a:r>
            <a:br>
              <a:rPr lang="en-US" dirty="0"/>
            </a:br>
            <a:r>
              <a:rPr lang="en-US" sz="2400" dirty="0">
                <a:solidFill>
                  <a:srgbClr val="FF0000"/>
                </a:solidFill>
              </a:rPr>
              <a:t>Other color models (</a:t>
            </a:r>
            <a:r>
              <a:rPr lang="en-US" sz="2400" dirty="0" err="1">
                <a:solidFill>
                  <a:srgbClr val="FF0000"/>
                </a:solidFill>
              </a:rPr>
              <a:t>ct</a:t>
            </a:r>
            <a:r>
              <a:rPr lang="en-US" sz="2400" dirty="0">
                <a:solidFill>
                  <a:srgbClr val="FF0000"/>
                </a:solidFill>
              </a:rPr>
              <a:t>)</a:t>
            </a:r>
            <a:endParaRPr lang="en-GB" sz="2400" dirty="0">
              <a:solidFill>
                <a:srgbClr val="FF0000"/>
              </a:solidFill>
            </a:endParaRPr>
          </a:p>
        </p:txBody>
      </p:sp>
      <p:sp>
        <p:nvSpPr>
          <p:cNvPr id="3" name="Content Placeholder 2"/>
          <p:cNvSpPr>
            <a:spLocks noGrp="1"/>
          </p:cNvSpPr>
          <p:nvPr>
            <p:ph idx="1"/>
          </p:nvPr>
        </p:nvSpPr>
        <p:spPr/>
        <p:txBody>
          <a:bodyPr/>
          <a:lstStyle/>
          <a:p>
            <a:r>
              <a:rPr lang="en-GB" dirty="0"/>
              <a:t>How saturation changes the feel of a photo?</a:t>
            </a:r>
          </a:p>
          <a:p>
            <a:pPr lvl="2"/>
            <a:r>
              <a:rPr lang="en-GB" dirty="0"/>
              <a:t>Highly saturated photos can look artificial, so use saturation with care — especially if you’re going for a natural look</a:t>
            </a:r>
          </a:p>
          <a:p>
            <a:pPr lvl="2"/>
            <a:r>
              <a:rPr lang="en-GB" dirty="0"/>
              <a:t>“It’s rare to see pure colors in nature because ambient light makes colors less saturated,” says photographer Heather Barnes. “That’s why you have to be really careful in post to not overly saturate your color.”</a:t>
            </a:r>
          </a:p>
        </p:txBody>
      </p:sp>
      <p:pic>
        <p:nvPicPr>
          <p:cNvPr id="2050" name="Picture 2" descr="Colors as Hue, Saturation and Brightn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4875" y="3416419"/>
            <a:ext cx="4086225" cy="2216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46123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types of an image (</a:t>
            </a:r>
            <a:r>
              <a:rPr lang="en-US" dirty="0" err="1"/>
              <a:t>ct</a:t>
            </a:r>
            <a:r>
              <a:rPr lang="en-US" dirty="0"/>
              <a:t>)</a:t>
            </a:r>
            <a:br>
              <a:rPr lang="en-US" dirty="0"/>
            </a:br>
            <a:r>
              <a:rPr lang="en-US" sz="2400" dirty="0">
                <a:solidFill>
                  <a:srgbClr val="FF0000"/>
                </a:solidFill>
              </a:rPr>
              <a:t>Other color models (</a:t>
            </a:r>
            <a:r>
              <a:rPr lang="en-US" sz="2400" dirty="0" err="1">
                <a:solidFill>
                  <a:srgbClr val="FF0000"/>
                </a:solidFill>
              </a:rPr>
              <a:t>ct</a:t>
            </a:r>
            <a:r>
              <a:rPr lang="en-US" sz="2400" dirty="0">
                <a:solidFill>
                  <a:srgbClr val="FF0000"/>
                </a:solidFill>
              </a:rPr>
              <a:t>)</a:t>
            </a:r>
            <a:endParaRPr lang="en-GB" sz="2400" dirty="0">
              <a:solidFill>
                <a:srgbClr val="FF0000"/>
              </a:solidFill>
            </a:endParaRPr>
          </a:p>
        </p:txBody>
      </p:sp>
      <p:sp>
        <p:nvSpPr>
          <p:cNvPr id="3" name="Content Placeholder 2"/>
          <p:cNvSpPr>
            <a:spLocks noGrp="1"/>
          </p:cNvSpPr>
          <p:nvPr>
            <p:ph idx="1"/>
          </p:nvPr>
        </p:nvSpPr>
        <p:spPr/>
        <p:txBody>
          <a:bodyPr/>
          <a:lstStyle/>
          <a:p>
            <a:r>
              <a:rPr lang="en-GB" dirty="0"/>
              <a:t>Brightness</a:t>
            </a:r>
            <a:r>
              <a:rPr lang="vi-VN" dirty="0"/>
              <a:t> </a:t>
            </a:r>
            <a:r>
              <a:rPr lang="en-GB" dirty="0"/>
              <a:t>embodies the achromatic notion of intensity</a:t>
            </a:r>
            <a:endParaRPr lang="vi-VN" dirty="0"/>
          </a:p>
          <a:p>
            <a:r>
              <a:rPr lang="vi-VN" dirty="0"/>
              <a:t>B</a:t>
            </a:r>
            <a:r>
              <a:rPr lang="en-GB" dirty="0"/>
              <a:t>rightness is the amount of white or black mixed in with the color. It's also calculated as a percentage value between 0% and 100%</a:t>
            </a:r>
            <a:r>
              <a:rPr lang="vi-VN" dirty="0"/>
              <a:t>.</a:t>
            </a:r>
          </a:p>
          <a:p>
            <a:r>
              <a:rPr lang="en-GB" dirty="0"/>
              <a:t>Brightness is the perceived intensity of light coming from a screen</a:t>
            </a:r>
            <a:endParaRPr lang="vi-VN" dirty="0"/>
          </a:p>
          <a:p>
            <a:endParaRPr lang="vi-VN" dirty="0"/>
          </a:p>
          <a:p>
            <a:endParaRPr lang="vi-VN" dirty="0"/>
          </a:p>
          <a:p>
            <a:endParaRPr lang="en-GB" dirty="0"/>
          </a:p>
        </p:txBody>
      </p:sp>
      <p:pic>
        <p:nvPicPr>
          <p:cNvPr id="4098" name="Picture 2" descr="Mixing and Matching Colo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6134" y="2910375"/>
            <a:ext cx="5543550" cy="26860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00552" y="5827594"/>
            <a:ext cx="5974713" cy="369332"/>
          </a:xfrm>
          <a:prstGeom prst="rect">
            <a:avLst/>
          </a:prstGeom>
          <a:noFill/>
        </p:spPr>
        <p:txBody>
          <a:bodyPr wrap="none" rtlCol="0">
            <a:spAutoFit/>
          </a:bodyPr>
          <a:lstStyle/>
          <a:p>
            <a:r>
              <a:rPr lang="en-GB" dirty="0">
                <a:hlinkClick r:id="rId3"/>
              </a:rPr>
              <a:t>https://web.mst.edu/~rhall/web_design/color_mixing.html</a:t>
            </a:r>
            <a:endParaRPr lang="en-GB" dirty="0"/>
          </a:p>
        </p:txBody>
      </p:sp>
    </p:spTree>
    <p:extLst>
      <p:ext uri="{BB962C8B-B14F-4D97-AF65-F5344CB8AC3E}">
        <p14:creationId xmlns:p14="http://schemas.microsoft.com/office/powerpoint/2010/main" val="36016127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types of an image (</a:t>
            </a:r>
            <a:r>
              <a:rPr lang="en-US" dirty="0" err="1"/>
              <a:t>ct</a:t>
            </a:r>
            <a:r>
              <a:rPr lang="en-US" dirty="0"/>
              <a:t>)</a:t>
            </a:r>
            <a:br>
              <a:rPr lang="en-US" dirty="0"/>
            </a:br>
            <a:r>
              <a:rPr lang="en-US" sz="2400" dirty="0">
                <a:solidFill>
                  <a:srgbClr val="FF0000"/>
                </a:solidFill>
              </a:rPr>
              <a:t>Other color models (</a:t>
            </a:r>
            <a:r>
              <a:rPr lang="en-US" sz="2400" dirty="0" err="1">
                <a:solidFill>
                  <a:srgbClr val="FF0000"/>
                </a:solidFill>
              </a:rPr>
              <a:t>ct</a:t>
            </a:r>
            <a:r>
              <a:rPr lang="en-US" sz="2400" dirty="0">
                <a:solidFill>
                  <a:srgbClr val="FF0000"/>
                </a:solidFill>
              </a:rPr>
              <a:t>)</a:t>
            </a:r>
            <a:endParaRPr lang="en-GB" sz="2400" dirty="0">
              <a:solidFill>
                <a:srgbClr val="FF0000"/>
              </a:solidFill>
            </a:endParaRPr>
          </a:p>
        </p:txBody>
      </p:sp>
      <p:sp>
        <p:nvSpPr>
          <p:cNvPr id="3" name="Content Placeholder 2"/>
          <p:cNvSpPr>
            <a:spLocks noGrp="1"/>
          </p:cNvSpPr>
          <p:nvPr>
            <p:ph idx="1"/>
          </p:nvPr>
        </p:nvSpPr>
        <p:spPr/>
        <p:txBody>
          <a:bodyPr/>
          <a:lstStyle/>
          <a:p>
            <a:r>
              <a:rPr lang="en-GB" dirty="0"/>
              <a:t>Brightness: Perceived amount of light coming from a source</a:t>
            </a:r>
          </a:p>
          <a:p>
            <a:r>
              <a:rPr lang="en-GB" dirty="0"/>
              <a:t>Lightness: Perceived reflectance of a surface, for ex., white surface is light, black surface is dark</a:t>
            </a:r>
          </a:p>
          <a:p>
            <a:r>
              <a:rPr lang="en-GB" dirty="0"/>
              <a:t>In simplest terms, brightness is the appearance of luminance and lightness is the appearance of objects</a:t>
            </a:r>
          </a:p>
          <a:p>
            <a:endParaRPr lang="vi-VN" dirty="0"/>
          </a:p>
          <a:p>
            <a:endParaRPr lang="vi-VN" dirty="0"/>
          </a:p>
          <a:p>
            <a:endParaRPr lang="vi-VN" dirty="0"/>
          </a:p>
          <a:p>
            <a:endParaRPr lang="en-GB" dirty="0"/>
          </a:p>
        </p:txBody>
      </p:sp>
      <p:sp>
        <p:nvSpPr>
          <p:cNvPr id="4" name="TextBox 3"/>
          <p:cNvSpPr txBox="1"/>
          <p:nvPr/>
        </p:nvSpPr>
        <p:spPr>
          <a:xfrm>
            <a:off x="0" y="4210826"/>
            <a:ext cx="3036627" cy="646331"/>
          </a:xfrm>
          <a:prstGeom prst="rect">
            <a:avLst/>
          </a:prstGeom>
          <a:noFill/>
        </p:spPr>
        <p:txBody>
          <a:bodyPr wrap="square" rtlCol="0">
            <a:spAutoFit/>
          </a:bodyPr>
          <a:lstStyle/>
          <a:p>
            <a:r>
              <a:rPr lang="en-GB" dirty="0">
                <a:hlinkClick r:id="rId2"/>
              </a:rPr>
              <a:t>https://slideplayer.com/slide/5102224/</a:t>
            </a:r>
            <a:endParaRPr lang="en-GB"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6627" y="3139969"/>
            <a:ext cx="5943600" cy="324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75782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types of an image (</a:t>
            </a:r>
            <a:r>
              <a:rPr lang="en-US" dirty="0" err="1"/>
              <a:t>ct</a:t>
            </a:r>
            <a:r>
              <a:rPr lang="en-US" dirty="0"/>
              <a:t>)</a:t>
            </a:r>
            <a:br>
              <a:rPr lang="en-US" dirty="0"/>
            </a:br>
            <a:r>
              <a:rPr lang="en-US" sz="2400" dirty="0">
                <a:solidFill>
                  <a:srgbClr val="FF0000"/>
                </a:solidFill>
              </a:rPr>
              <a:t>Other color models (</a:t>
            </a:r>
            <a:r>
              <a:rPr lang="en-US" sz="2400" dirty="0" err="1">
                <a:solidFill>
                  <a:srgbClr val="FF0000"/>
                </a:solidFill>
              </a:rPr>
              <a:t>ct</a:t>
            </a:r>
            <a:r>
              <a:rPr lang="en-US" sz="2400" dirty="0">
                <a:solidFill>
                  <a:srgbClr val="FF0000"/>
                </a:solidFill>
              </a:rPr>
              <a:t>)</a:t>
            </a:r>
            <a:endParaRPr lang="en-GB" sz="2400" dirty="0">
              <a:solidFill>
                <a:srgbClr val="FF0000"/>
              </a:solidFill>
            </a:endParaRPr>
          </a:p>
        </p:txBody>
      </p:sp>
      <p:sp>
        <p:nvSpPr>
          <p:cNvPr id="3" name="Content Placeholder 2"/>
          <p:cNvSpPr>
            <a:spLocks noGrp="1"/>
          </p:cNvSpPr>
          <p:nvPr>
            <p:ph idx="1"/>
          </p:nvPr>
        </p:nvSpPr>
        <p:spPr/>
        <p:txBody>
          <a:bodyPr/>
          <a:lstStyle/>
          <a:p>
            <a:r>
              <a:rPr lang="en-GB" dirty="0">
                <a:solidFill>
                  <a:srgbClr val="FF0000"/>
                </a:solidFill>
              </a:rPr>
              <a:t>HSV</a:t>
            </a:r>
            <a:r>
              <a:rPr lang="en-GB" dirty="0"/>
              <a:t> (hue, saturation, value), also known as </a:t>
            </a:r>
            <a:r>
              <a:rPr lang="en-GB" dirty="0">
                <a:solidFill>
                  <a:srgbClr val="FF0000"/>
                </a:solidFill>
              </a:rPr>
              <a:t>HSB</a:t>
            </a:r>
            <a:r>
              <a:rPr lang="en-GB" dirty="0"/>
              <a:t> (hue, saturation, brightness) is often used by artists </a:t>
            </a:r>
          </a:p>
          <a:p>
            <a:pPr lvl="2"/>
            <a:r>
              <a:rPr lang="en-GB" dirty="0"/>
              <a:t>it is often more natural to think about a color in terms of hue and saturation than in terms of additive or subtractive color components</a:t>
            </a:r>
          </a:p>
          <a:p>
            <a:pPr lvl="2"/>
            <a:r>
              <a:rPr lang="en-GB" dirty="0"/>
              <a:t>It is the most accurate color model as long as the way humans perceive </a:t>
            </a:r>
            <a:r>
              <a:rPr lang="en-GB" dirty="0" err="1"/>
              <a:t>colors</a:t>
            </a:r>
            <a:endParaRPr lang="en-GB" dirty="0"/>
          </a:p>
          <a:p>
            <a:pPr lvl="2"/>
            <a:r>
              <a:rPr lang="en-GB" dirty="0"/>
              <a:t>HSV is a transformation of an RGB colorspace, and its components and </a:t>
            </a:r>
            <a:r>
              <a:rPr lang="en-GB" dirty="0" err="1"/>
              <a:t>colorimetry</a:t>
            </a:r>
            <a:r>
              <a:rPr lang="en-GB" dirty="0"/>
              <a:t> are relative to the RGB colorspace from which it was derived</a:t>
            </a:r>
          </a:p>
          <a:p>
            <a:pPr lvl="2"/>
            <a:r>
              <a:rPr lang="en-GB" dirty="0"/>
              <a:t>HSV color space separates the </a:t>
            </a:r>
            <a:r>
              <a:rPr lang="en-GB" dirty="0" err="1"/>
              <a:t>luma</a:t>
            </a:r>
            <a:r>
              <a:rPr lang="en-GB" dirty="0"/>
              <a:t> and hue from the color information, thus HSV model is used in histogram equalization and color identification</a:t>
            </a:r>
          </a:p>
          <a:p>
            <a:endParaRPr lang="en-GB" dirty="0"/>
          </a:p>
        </p:txBody>
      </p:sp>
      <p:sp>
        <p:nvSpPr>
          <p:cNvPr id="5" name="TextBox 4"/>
          <p:cNvSpPr txBox="1"/>
          <p:nvPr/>
        </p:nvSpPr>
        <p:spPr>
          <a:xfrm>
            <a:off x="1012209" y="5801730"/>
            <a:ext cx="7340536" cy="369332"/>
          </a:xfrm>
          <a:prstGeom prst="rect">
            <a:avLst/>
          </a:prstGeom>
          <a:noFill/>
        </p:spPr>
        <p:txBody>
          <a:bodyPr wrap="none" rtlCol="0">
            <a:spAutoFit/>
          </a:bodyPr>
          <a:lstStyle/>
          <a:p>
            <a:r>
              <a:rPr lang="en-GB" dirty="0">
                <a:hlinkClick r:id="rId2"/>
              </a:rPr>
              <a:t>https://www.geeksforgeeks.org/hsv-color-model-in-computer-graphics/</a:t>
            </a:r>
            <a:endParaRPr lang="en-GB" dirty="0"/>
          </a:p>
        </p:txBody>
      </p:sp>
    </p:spTree>
    <p:extLst>
      <p:ext uri="{BB962C8B-B14F-4D97-AF65-F5344CB8AC3E}">
        <p14:creationId xmlns:p14="http://schemas.microsoft.com/office/powerpoint/2010/main" val="12531208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types of an image (</a:t>
            </a:r>
            <a:r>
              <a:rPr lang="en-US" dirty="0" err="1"/>
              <a:t>ct</a:t>
            </a:r>
            <a:r>
              <a:rPr lang="en-US" dirty="0"/>
              <a:t>)</a:t>
            </a:r>
            <a:br>
              <a:rPr lang="en-US" dirty="0"/>
            </a:br>
            <a:r>
              <a:rPr lang="en-US" sz="2400" dirty="0">
                <a:solidFill>
                  <a:srgbClr val="FF0000"/>
                </a:solidFill>
              </a:rPr>
              <a:t>Other color models (</a:t>
            </a:r>
            <a:r>
              <a:rPr lang="en-US" sz="2400" dirty="0" err="1">
                <a:solidFill>
                  <a:srgbClr val="FF0000"/>
                </a:solidFill>
              </a:rPr>
              <a:t>ct</a:t>
            </a:r>
            <a:r>
              <a:rPr lang="en-US" sz="2400" dirty="0">
                <a:solidFill>
                  <a:srgbClr val="FF0000"/>
                </a:solidFill>
              </a:rPr>
              <a:t>)</a:t>
            </a:r>
            <a:endParaRPr lang="en-GB" sz="2400" dirty="0">
              <a:solidFill>
                <a:srgbClr val="FF0000"/>
              </a:solidFill>
            </a:endParaRPr>
          </a:p>
        </p:txBody>
      </p:sp>
      <p:sp>
        <p:nvSpPr>
          <p:cNvPr id="3" name="Content Placeholder 2"/>
          <p:cNvSpPr>
            <a:spLocks noGrp="1"/>
          </p:cNvSpPr>
          <p:nvPr>
            <p:ph idx="1"/>
          </p:nvPr>
        </p:nvSpPr>
        <p:spPr/>
        <p:txBody>
          <a:bodyPr/>
          <a:lstStyle/>
          <a:p>
            <a:r>
              <a:rPr lang="en-GB" dirty="0"/>
              <a:t>Hue represents the pure color, and ranges from 0 to 360 degrees</a:t>
            </a:r>
          </a:p>
          <a:p>
            <a:r>
              <a:rPr lang="en-GB" dirty="0"/>
              <a:t>Saturation: ranges from 0% to 100%</a:t>
            </a:r>
          </a:p>
          <a:p>
            <a:pPr lvl="2"/>
            <a:r>
              <a:rPr lang="en-GB" dirty="0"/>
              <a:t>100% saturation means that complete pure color is added</a:t>
            </a:r>
          </a:p>
          <a:p>
            <a:pPr lvl="2"/>
            <a:r>
              <a:rPr lang="en-GB" dirty="0"/>
              <a:t>0% saturation means no color is added, resulting in </a:t>
            </a:r>
            <a:r>
              <a:rPr lang="en-GB" dirty="0" err="1"/>
              <a:t>grayscale</a:t>
            </a:r>
            <a:endParaRPr lang="en-GB" dirty="0"/>
          </a:p>
          <a:p>
            <a:r>
              <a:rPr lang="en-GB" dirty="0"/>
              <a:t>Value: represents the brightness, ranges from 0% to 100%</a:t>
            </a:r>
          </a:p>
          <a:p>
            <a:endParaRPr lang="en-GB" dirty="0"/>
          </a:p>
        </p:txBody>
      </p:sp>
      <p:sp>
        <p:nvSpPr>
          <p:cNvPr id="4" name="TextBox 3"/>
          <p:cNvSpPr txBox="1"/>
          <p:nvPr/>
        </p:nvSpPr>
        <p:spPr>
          <a:xfrm>
            <a:off x="4968421" y="5891115"/>
            <a:ext cx="3194208" cy="369332"/>
          </a:xfrm>
          <a:prstGeom prst="rect">
            <a:avLst/>
          </a:prstGeom>
          <a:noFill/>
        </p:spPr>
        <p:txBody>
          <a:bodyPr wrap="none" rtlCol="0">
            <a:spAutoFit/>
          </a:bodyPr>
          <a:lstStyle/>
          <a:p>
            <a:r>
              <a:rPr lang="en-GB" dirty="0">
                <a:hlinkClick r:id="rId2"/>
              </a:rPr>
              <a:t>https://colorpicker.me/#ff00aa</a:t>
            </a:r>
            <a:endParaRPr lang="en-GB" dirty="0"/>
          </a:p>
        </p:txBody>
      </p:sp>
      <p:pic>
        <p:nvPicPr>
          <p:cNvPr id="2050" name="Picture 2" descr="File:HSV color solid cylinder.png - Wikimedia Comm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5029" y="3147915"/>
            <a:ext cx="3657600" cy="2743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p:cNvGraphicFramePr>
            <a:graphicFrameLocks noGrp="1"/>
          </p:cNvGraphicFramePr>
          <p:nvPr>
            <p:extLst>
              <p:ext uri="{D42A27DB-BD31-4B8C-83A1-F6EECF244321}">
                <p14:modId xmlns:p14="http://schemas.microsoft.com/office/powerpoint/2010/main" val="3009309291"/>
              </p:ext>
            </p:extLst>
          </p:nvPr>
        </p:nvGraphicFramePr>
        <p:xfrm>
          <a:off x="1081632" y="3288997"/>
          <a:ext cx="2679700" cy="3017520"/>
        </p:xfrm>
        <a:graphic>
          <a:graphicData uri="http://schemas.openxmlformats.org/drawingml/2006/table">
            <a:tbl>
              <a:tblPr/>
              <a:tblGrid>
                <a:gridCol w="1727200">
                  <a:extLst>
                    <a:ext uri="{9D8B030D-6E8A-4147-A177-3AD203B41FA5}">
                      <a16:colId xmlns:a16="http://schemas.microsoft.com/office/drawing/2014/main" val="20000"/>
                    </a:ext>
                  </a:extLst>
                </a:gridCol>
                <a:gridCol w="952500">
                  <a:extLst>
                    <a:ext uri="{9D8B030D-6E8A-4147-A177-3AD203B41FA5}">
                      <a16:colId xmlns:a16="http://schemas.microsoft.com/office/drawing/2014/main" val="20001"/>
                    </a:ext>
                  </a:extLst>
                </a:gridCol>
              </a:tblGrid>
              <a:tr h="0">
                <a:tc>
                  <a:txBody>
                    <a:bodyPr/>
                    <a:lstStyle/>
                    <a:p>
                      <a:pPr algn="ctr" fontAlgn="base"/>
                      <a:r>
                        <a:rPr lang="en-GB" sz="1800" b="1" dirty="0">
                          <a:effectLst/>
                        </a:rPr>
                        <a:t>Hue (in degree)</a:t>
                      </a:r>
                    </a:p>
                  </a:txBody>
                  <a:tcPr marL="0" marR="0" marT="0" marB="0" anchor="ctr">
                    <a:lnL w="12700" cap="flat" cmpd="sng" algn="ctr">
                      <a:solidFill>
                        <a:schemeClr val="tx1"/>
                      </a:solidFill>
                      <a:prstDash val="solid"/>
                      <a:round/>
                      <a:headEnd type="none" w="med" len="med"/>
                      <a:tailEnd type="none" w="med" len="med"/>
                    </a:lnL>
                    <a:lnR w="2858" cap="flat" cmpd="sng" algn="ctr">
                      <a:solidFill>
                        <a:srgbClr val="DFDFDF"/>
                      </a:solidFill>
                      <a:prstDash val="solid"/>
                      <a:round/>
                      <a:headEnd type="none" w="med" len="med"/>
                      <a:tailEnd type="none" w="med" len="med"/>
                    </a:lnR>
                    <a:lnT w="12700" cap="flat" cmpd="sng" algn="ctr">
                      <a:solidFill>
                        <a:schemeClr val="tx1"/>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base"/>
                      <a:r>
                        <a:rPr lang="en-GB" sz="1800" b="1" dirty="0">
                          <a:effectLst/>
                        </a:rPr>
                        <a:t>Color</a:t>
                      </a:r>
                    </a:p>
                  </a:txBody>
                  <a:tcPr marL="0" marR="0" marT="0" marB="0" anchor="ctr">
                    <a:lnL w="2858" cap="flat" cmpd="sng" algn="ctr">
                      <a:solidFill>
                        <a:srgbClr val="DFDFD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457200">
                <a:tc>
                  <a:txBody>
                    <a:bodyPr/>
                    <a:lstStyle/>
                    <a:p>
                      <a:pPr algn="ctr" fontAlgn="base"/>
                      <a:r>
                        <a:rPr lang="en-GB" sz="1800" b="0" dirty="0">
                          <a:effectLst/>
                        </a:rPr>
                        <a:t>0-60</a:t>
                      </a:r>
                    </a:p>
                  </a:txBody>
                  <a:tcPr marL="0" marR="0" marT="0" marB="0" anchor="ctr">
                    <a:lnL w="12700" cap="flat" cmpd="sng" algn="ctr">
                      <a:solidFill>
                        <a:schemeClr val="tx1"/>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base"/>
                      <a:r>
                        <a:rPr lang="en-GB" sz="1800" b="0">
                          <a:effectLst/>
                        </a:rPr>
                        <a:t>Red</a:t>
                      </a:r>
                    </a:p>
                  </a:txBody>
                  <a:tcPr marL="0" marR="0" marT="0" marB="0" anchor="ctr">
                    <a:lnL w="2858" cap="flat" cmpd="sng" algn="ctr">
                      <a:solidFill>
                        <a:srgbClr val="DFDFDF"/>
                      </a:solidFill>
                      <a:prstDash val="solid"/>
                      <a:round/>
                      <a:headEnd type="none" w="med" len="med"/>
                      <a:tailEnd type="none" w="med" len="med"/>
                    </a:lnL>
                    <a:lnR w="12700" cap="flat" cmpd="sng" algn="ctr">
                      <a:solidFill>
                        <a:schemeClr val="tx1"/>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57200">
                <a:tc>
                  <a:txBody>
                    <a:bodyPr/>
                    <a:lstStyle/>
                    <a:p>
                      <a:pPr algn="ctr" fontAlgn="base"/>
                      <a:r>
                        <a:rPr lang="en-GB" sz="1800" b="0" dirty="0">
                          <a:effectLst/>
                        </a:rPr>
                        <a:t>60-120</a:t>
                      </a:r>
                    </a:p>
                  </a:txBody>
                  <a:tcPr marL="0" marR="0" marT="0" marB="0" anchor="ctr">
                    <a:lnL w="12700" cap="flat" cmpd="sng" algn="ctr">
                      <a:solidFill>
                        <a:schemeClr val="tx1"/>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base"/>
                      <a:r>
                        <a:rPr lang="en-GB" sz="1800" b="0">
                          <a:effectLst/>
                        </a:rPr>
                        <a:t>Yellow</a:t>
                      </a:r>
                    </a:p>
                  </a:txBody>
                  <a:tcPr marL="0" marR="0" marT="0" marB="0" anchor="ctr">
                    <a:lnL w="2858" cap="flat" cmpd="sng" algn="ctr">
                      <a:solidFill>
                        <a:srgbClr val="DFDFDF"/>
                      </a:solidFill>
                      <a:prstDash val="solid"/>
                      <a:round/>
                      <a:headEnd type="none" w="med" len="med"/>
                      <a:tailEnd type="none" w="med" len="med"/>
                    </a:lnL>
                    <a:lnR w="12700" cap="flat" cmpd="sng" algn="ctr">
                      <a:solidFill>
                        <a:schemeClr val="tx1"/>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457200">
                <a:tc>
                  <a:txBody>
                    <a:bodyPr/>
                    <a:lstStyle/>
                    <a:p>
                      <a:pPr algn="ctr" fontAlgn="base"/>
                      <a:r>
                        <a:rPr lang="en-GB" sz="1800" b="0" dirty="0">
                          <a:effectLst/>
                        </a:rPr>
                        <a:t>120-180</a:t>
                      </a:r>
                    </a:p>
                  </a:txBody>
                  <a:tcPr marL="0" marR="0" marT="0" marB="0" anchor="ctr">
                    <a:lnL w="12700" cap="flat" cmpd="sng" algn="ctr">
                      <a:solidFill>
                        <a:schemeClr val="tx1"/>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base"/>
                      <a:r>
                        <a:rPr lang="en-GB" sz="1800" b="0">
                          <a:effectLst/>
                        </a:rPr>
                        <a:t>Green</a:t>
                      </a:r>
                    </a:p>
                  </a:txBody>
                  <a:tcPr marL="0" marR="0" marT="0" marB="0" anchor="ctr">
                    <a:lnL w="2858" cap="flat" cmpd="sng" algn="ctr">
                      <a:solidFill>
                        <a:srgbClr val="DFDFDF"/>
                      </a:solidFill>
                      <a:prstDash val="solid"/>
                      <a:round/>
                      <a:headEnd type="none" w="med" len="med"/>
                      <a:tailEnd type="none" w="med" len="med"/>
                    </a:lnL>
                    <a:lnR w="12700" cap="flat" cmpd="sng" algn="ctr">
                      <a:solidFill>
                        <a:schemeClr val="tx1"/>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57200">
                <a:tc>
                  <a:txBody>
                    <a:bodyPr/>
                    <a:lstStyle/>
                    <a:p>
                      <a:pPr algn="ctr" fontAlgn="base"/>
                      <a:r>
                        <a:rPr lang="en-GB" sz="1800" b="0" dirty="0">
                          <a:effectLst/>
                        </a:rPr>
                        <a:t>180-240</a:t>
                      </a:r>
                    </a:p>
                  </a:txBody>
                  <a:tcPr marL="0" marR="0" marT="0" marB="0" anchor="ctr">
                    <a:lnL w="12700" cap="flat" cmpd="sng" algn="ctr">
                      <a:solidFill>
                        <a:schemeClr val="tx1"/>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base"/>
                      <a:r>
                        <a:rPr lang="en-GB" sz="1800" b="0" dirty="0">
                          <a:effectLst/>
                        </a:rPr>
                        <a:t>Cyan</a:t>
                      </a:r>
                    </a:p>
                  </a:txBody>
                  <a:tcPr marL="0" marR="0" marT="0" marB="0" anchor="ctr">
                    <a:lnL w="2858" cap="flat" cmpd="sng" algn="ctr">
                      <a:solidFill>
                        <a:srgbClr val="DFDFDF"/>
                      </a:solidFill>
                      <a:prstDash val="solid"/>
                      <a:round/>
                      <a:headEnd type="none" w="med" len="med"/>
                      <a:tailEnd type="none" w="med" len="med"/>
                    </a:lnL>
                    <a:lnR w="12700" cap="flat" cmpd="sng" algn="ctr">
                      <a:solidFill>
                        <a:schemeClr val="tx1"/>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457200">
                <a:tc>
                  <a:txBody>
                    <a:bodyPr/>
                    <a:lstStyle/>
                    <a:p>
                      <a:pPr algn="ctr" fontAlgn="base"/>
                      <a:r>
                        <a:rPr lang="en-GB" sz="1800" b="0">
                          <a:effectLst/>
                        </a:rPr>
                        <a:t>240-300</a:t>
                      </a:r>
                    </a:p>
                  </a:txBody>
                  <a:tcPr marL="0" marR="0" marT="0" marB="0" anchor="ctr">
                    <a:lnL w="12700" cap="flat" cmpd="sng" algn="ctr">
                      <a:solidFill>
                        <a:schemeClr val="tx1"/>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base"/>
                      <a:r>
                        <a:rPr lang="en-GB" sz="1800" b="0" dirty="0">
                          <a:effectLst/>
                        </a:rPr>
                        <a:t>Blue</a:t>
                      </a:r>
                    </a:p>
                  </a:txBody>
                  <a:tcPr marL="0" marR="0" marT="0" marB="0" anchor="ctr">
                    <a:lnL w="2858" cap="flat" cmpd="sng" algn="ctr">
                      <a:solidFill>
                        <a:srgbClr val="DFDFDF"/>
                      </a:solidFill>
                      <a:prstDash val="solid"/>
                      <a:round/>
                      <a:headEnd type="none" w="med" len="med"/>
                      <a:tailEnd type="none" w="med" len="med"/>
                    </a:lnL>
                    <a:lnR w="12700" cap="flat" cmpd="sng" algn="ctr">
                      <a:solidFill>
                        <a:schemeClr val="tx1"/>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457200">
                <a:tc>
                  <a:txBody>
                    <a:bodyPr/>
                    <a:lstStyle/>
                    <a:p>
                      <a:pPr algn="ctr" fontAlgn="base"/>
                      <a:r>
                        <a:rPr lang="en-GB" sz="1800" b="0">
                          <a:effectLst/>
                        </a:rPr>
                        <a:t>300-360</a:t>
                      </a:r>
                    </a:p>
                  </a:txBody>
                  <a:tcPr marL="0" marR="0" marT="0" marB="0" anchor="ctr">
                    <a:lnL w="12700" cap="flat" cmpd="sng" algn="ctr">
                      <a:solidFill>
                        <a:schemeClr val="tx1"/>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GB" sz="1800" b="0" dirty="0">
                          <a:effectLst/>
                        </a:rPr>
                        <a:t>Magenta</a:t>
                      </a:r>
                    </a:p>
                  </a:txBody>
                  <a:tcPr marL="0" marR="0" marT="0" marB="0" anchor="ctr">
                    <a:lnL w="2858" cap="flat" cmpd="sng" algn="ctr">
                      <a:solidFill>
                        <a:srgbClr val="DFDFDF"/>
                      </a:solidFill>
                      <a:prstDash val="solid"/>
                      <a:round/>
                      <a:headEnd type="none" w="med" len="med"/>
                      <a:tailEnd type="none" w="med" len="med"/>
                    </a:lnL>
                    <a:lnR w="12700" cap="flat" cmpd="sng" algn="ctr">
                      <a:solidFill>
                        <a:schemeClr val="tx1"/>
                      </a:solidFill>
                      <a:prstDash val="solid"/>
                      <a:round/>
                      <a:headEnd type="none" w="med" len="med"/>
                      <a:tailEnd type="none" w="med" len="med"/>
                    </a:lnR>
                    <a:lnT w="2858" cap="flat" cmpd="sng" algn="ctr">
                      <a:solidFill>
                        <a:srgbClr val="DFDFD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3830876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types of an image (</a:t>
            </a:r>
            <a:r>
              <a:rPr lang="en-US" dirty="0" err="1"/>
              <a:t>ct</a:t>
            </a:r>
            <a:r>
              <a:rPr lang="en-US" dirty="0"/>
              <a:t>)</a:t>
            </a:r>
            <a:br>
              <a:rPr lang="en-US" dirty="0"/>
            </a:br>
            <a:r>
              <a:rPr lang="en-US" sz="2400" dirty="0">
                <a:solidFill>
                  <a:srgbClr val="FF0000"/>
                </a:solidFill>
              </a:rPr>
              <a:t>Other color models (</a:t>
            </a:r>
            <a:r>
              <a:rPr lang="en-US" sz="2400" dirty="0" err="1">
                <a:solidFill>
                  <a:srgbClr val="FF0000"/>
                </a:solidFill>
              </a:rPr>
              <a:t>ct</a:t>
            </a:r>
            <a:r>
              <a:rPr lang="en-US" sz="2400" dirty="0">
                <a:solidFill>
                  <a:srgbClr val="FF0000"/>
                </a:solidFill>
              </a:rPr>
              <a:t>)</a:t>
            </a:r>
            <a:endParaRPr lang="en-GB" sz="2400" dirty="0">
              <a:solidFill>
                <a:srgbClr val="FF0000"/>
              </a:solidFill>
            </a:endParaRPr>
          </a:p>
        </p:txBody>
      </p:sp>
      <p:sp>
        <p:nvSpPr>
          <p:cNvPr id="3" name="Content Placeholder 2"/>
          <p:cNvSpPr>
            <a:spLocks noGrp="1"/>
          </p:cNvSpPr>
          <p:nvPr>
            <p:ph idx="1"/>
          </p:nvPr>
        </p:nvSpPr>
        <p:spPr/>
        <p:txBody>
          <a:bodyPr/>
          <a:lstStyle/>
          <a:p>
            <a:r>
              <a:rPr lang="en-GB" dirty="0">
                <a:solidFill>
                  <a:srgbClr val="FF0000"/>
                </a:solidFill>
              </a:rPr>
              <a:t>RGB to HSV</a:t>
            </a:r>
            <a:endParaRPr lang="en-GB" dirty="0"/>
          </a:p>
          <a:p>
            <a:pPr lvl="1"/>
            <a:endParaRPr lang="en-GB"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358" y="1848489"/>
            <a:ext cx="6560820" cy="3760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34359" y="5841242"/>
            <a:ext cx="8558818" cy="369332"/>
          </a:xfrm>
          <a:prstGeom prst="rect">
            <a:avLst/>
          </a:prstGeom>
          <a:noFill/>
        </p:spPr>
        <p:txBody>
          <a:bodyPr wrap="none" rtlCol="0">
            <a:spAutoFit/>
          </a:bodyPr>
          <a:lstStyle/>
          <a:p>
            <a:r>
              <a:rPr lang="en-GB" dirty="0">
                <a:hlinkClick r:id="rId3"/>
              </a:rPr>
              <a:t>https://www.geeksforgeeks.org/program-change-rgb-color-model-hsv-color-model/</a:t>
            </a:r>
            <a:endParaRPr lang="en-GB" dirty="0"/>
          </a:p>
        </p:txBody>
      </p:sp>
    </p:spTree>
    <p:extLst>
      <p:ext uri="{BB962C8B-B14F-4D97-AF65-F5344CB8AC3E}">
        <p14:creationId xmlns:p14="http://schemas.microsoft.com/office/powerpoint/2010/main" val="42679441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FF00">
              <a:alpha val="50196"/>
            </a:srgbClr>
          </a:solidFill>
        </p:spPr>
        <p:txBody>
          <a:bodyPr/>
          <a:lstStyle/>
          <a:p>
            <a:r>
              <a:rPr lang="en-US" dirty="0"/>
              <a:t>Common types of an image (</a:t>
            </a:r>
            <a:r>
              <a:rPr lang="en-US" dirty="0" err="1"/>
              <a:t>ct</a:t>
            </a:r>
            <a:r>
              <a:rPr lang="en-US" dirty="0"/>
              <a:t>)</a:t>
            </a:r>
            <a:br>
              <a:rPr lang="en-US" dirty="0"/>
            </a:br>
            <a:r>
              <a:rPr lang="en-US" sz="2400" dirty="0">
                <a:solidFill>
                  <a:srgbClr val="FF0000"/>
                </a:solidFill>
              </a:rPr>
              <a:t>Ex. 11</a:t>
            </a:r>
            <a:endParaRPr lang="en-GB" sz="2400" dirty="0">
              <a:solidFill>
                <a:srgbClr val="FF0000"/>
              </a:solidFill>
            </a:endParaRPr>
          </a:p>
        </p:txBody>
      </p:sp>
      <p:sp>
        <p:nvSpPr>
          <p:cNvPr id="3" name="Content Placeholder 2"/>
          <p:cNvSpPr>
            <a:spLocks noGrp="1"/>
          </p:cNvSpPr>
          <p:nvPr>
            <p:ph idx="1"/>
          </p:nvPr>
        </p:nvSpPr>
        <p:spPr/>
        <p:txBody>
          <a:bodyPr/>
          <a:lstStyle/>
          <a:p>
            <a:endParaRPr lang="en-US" dirty="0"/>
          </a:p>
          <a:p>
            <a:r>
              <a:rPr lang="en-US" dirty="0"/>
              <a:t>Manually convert the following RGB image to a HSV image:</a:t>
            </a:r>
          </a:p>
          <a:p>
            <a:endParaRPr lang="en-GB" dirty="0"/>
          </a:p>
        </p:txBody>
      </p:sp>
      <p:sp>
        <p:nvSpPr>
          <p:cNvPr id="8" name="TextBox 7"/>
          <p:cNvSpPr txBox="1"/>
          <p:nvPr/>
        </p:nvSpPr>
        <p:spPr>
          <a:xfrm>
            <a:off x="3054115" y="5691607"/>
            <a:ext cx="1351652" cy="369332"/>
          </a:xfrm>
          <a:prstGeom prst="rect">
            <a:avLst/>
          </a:prstGeom>
          <a:noFill/>
        </p:spPr>
        <p:txBody>
          <a:bodyPr wrap="none" rtlCol="0">
            <a:spAutoFit/>
          </a:bodyPr>
          <a:lstStyle/>
          <a:p>
            <a:r>
              <a:rPr lang="en-US" b="1" dirty="0"/>
              <a:t>RGB order</a:t>
            </a:r>
            <a:endParaRPr lang="en-GB" b="1" dirty="0"/>
          </a:p>
        </p:txBody>
      </p:sp>
      <p:cxnSp>
        <p:nvCxnSpPr>
          <p:cNvPr id="9" name="Straight Arrow Connector 8"/>
          <p:cNvCxnSpPr>
            <a:stCxn id="12" idx="2"/>
            <a:endCxn id="8" idx="0"/>
          </p:cNvCxnSpPr>
          <p:nvPr/>
        </p:nvCxnSpPr>
        <p:spPr>
          <a:xfrm>
            <a:off x="3729941" y="5418551"/>
            <a:ext cx="0" cy="27305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661151" y="3321240"/>
            <a:ext cx="1405882"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067033" y="3136574"/>
            <a:ext cx="3954929" cy="369332"/>
          </a:xfrm>
          <a:prstGeom prst="rect">
            <a:avLst/>
          </a:prstGeom>
          <a:noFill/>
        </p:spPr>
        <p:txBody>
          <a:bodyPr wrap="none" rtlCol="0">
            <a:spAutoFit/>
          </a:bodyPr>
          <a:lstStyle/>
          <a:p>
            <a:r>
              <a:rPr lang="en-US" b="1" dirty="0">
                <a:solidFill>
                  <a:srgbClr val="FF0000"/>
                </a:solidFill>
              </a:rPr>
              <a:t>Pixel values in the HSV model ???</a:t>
            </a:r>
            <a:endParaRPr lang="en-GB" b="1" dirty="0">
              <a:solidFill>
                <a:srgbClr val="FF0000"/>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3220067067"/>
              </p:ext>
            </p:extLst>
          </p:nvPr>
        </p:nvGraphicFramePr>
        <p:xfrm>
          <a:off x="1289551" y="2864040"/>
          <a:ext cx="1371600" cy="914400"/>
        </p:xfrm>
        <a:graphic>
          <a:graphicData uri="http://schemas.openxmlformats.org/drawingml/2006/table">
            <a:tbl>
              <a:tblPr firstRow="1" bandRow="1">
                <a:tableStyleId>{2D5ABB26-0587-4C30-8999-92F81FD0307C}</a:tableStyleId>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tblGrid>
              <a:tr h="457200">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C8C832"/>
                    </a:solidFill>
                  </a:tcPr>
                </a:tc>
                <a:extLst>
                  <a:ext uri="{0D108BD9-81ED-4DB2-BD59-A6C34878D82A}">
                    <a16:rowId xmlns:a16="http://schemas.microsoft.com/office/drawing/2014/main" val="10000"/>
                  </a:ext>
                </a:extLst>
              </a:tr>
              <a:tr h="457200">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32C832"/>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32C8C8"/>
                    </a:solidFill>
                  </a:tcPr>
                </a:tc>
                <a:tc>
                  <a:txBody>
                    <a:bodyPr/>
                    <a:lstStyle/>
                    <a:p>
                      <a:endParaRPr lang="en-GB" dirty="0"/>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C832C8"/>
                    </a:solidFill>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016692402"/>
              </p:ext>
            </p:extLst>
          </p:nvPr>
        </p:nvGraphicFramePr>
        <p:xfrm>
          <a:off x="986741" y="4321271"/>
          <a:ext cx="5486400" cy="1097280"/>
        </p:xfrm>
        <a:graphic>
          <a:graphicData uri="http://schemas.openxmlformats.org/drawingml/2006/table">
            <a:tbl>
              <a:tblPr firstRow="1" bandRow="1">
                <a:tableStyleId>{2D5ABB26-0587-4C30-8999-92F81FD0307C}</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tblGrid>
              <a:tr h="548640">
                <a:tc>
                  <a:txBody>
                    <a:bodyPr/>
                    <a:lstStyle/>
                    <a:p>
                      <a:r>
                        <a:rPr lang="en-US" dirty="0"/>
                        <a:t>255,</a:t>
                      </a:r>
                      <a:r>
                        <a:rPr lang="en-US" baseline="0" dirty="0"/>
                        <a:t> 255, 255</a:t>
                      </a:r>
                      <a:endParaRPr lang="en-GB" dirty="0"/>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bg1"/>
                          </a:solidFill>
                        </a:rPr>
                        <a:t>0, 0, 0</a:t>
                      </a:r>
                      <a:endParaRPr lang="en-GB" dirty="0">
                        <a:solidFill>
                          <a:schemeClr val="bg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r>
                        <a:rPr lang="en-US" dirty="0"/>
                        <a:t>200, 200, 50</a:t>
                      </a:r>
                      <a:endParaRPr lang="en-GB" dirty="0"/>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C8C832"/>
                    </a:solidFill>
                  </a:tcPr>
                </a:tc>
                <a:extLst>
                  <a:ext uri="{0D108BD9-81ED-4DB2-BD59-A6C34878D82A}">
                    <a16:rowId xmlns:a16="http://schemas.microsoft.com/office/drawing/2014/main" val="10000"/>
                  </a:ext>
                </a:extLst>
              </a:tr>
              <a:tr h="548640">
                <a:tc>
                  <a:txBody>
                    <a:bodyPr/>
                    <a:lstStyle/>
                    <a:p>
                      <a:r>
                        <a:rPr lang="en-US" dirty="0"/>
                        <a:t>50, 200, 50</a:t>
                      </a:r>
                      <a:endParaRPr lang="en-GB" dirty="0"/>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32C832"/>
                    </a:solidFill>
                  </a:tcPr>
                </a:tc>
                <a:tc>
                  <a:txBody>
                    <a:bodyPr/>
                    <a:lstStyle/>
                    <a:p>
                      <a:r>
                        <a:rPr lang="en-US" dirty="0"/>
                        <a:t>50, 200, 200</a:t>
                      </a:r>
                      <a:endParaRPr lang="en-GB" dirty="0"/>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32C8C8"/>
                    </a:solidFill>
                  </a:tcPr>
                </a:tc>
                <a:tc>
                  <a:txBody>
                    <a:bodyPr/>
                    <a:lstStyle/>
                    <a:p>
                      <a:r>
                        <a:rPr lang="en-US" dirty="0"/>
                        <a:t>200, 50, 200</a:t>
                      </a:r>
                      <a:endParaRPr lang="en-GB" dirty="0"/>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C832C8"/>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9610866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types of an image (</a:t>
            </a:r>
            <a:r>
              <a:rPr lang="en-US" dirty="0" err="1"/>
              <a:t>ct</a:t>
            </a:r>
            <a:r>
              <a:rPr lang="en-US" dirty="0"/>
              <a:t>)</a:t>
            </a:r>
            <a:br>
              <a:rPr lang="en-US" dirty="0"/>
            </a:br>
            <a:r>
              <a:rPr lang="en-US" sz="2400" dirty="0">
                <a:solidFill>
                  <a:srgbClr val="FF0000"/>
                </a:solidFill>
              </a:rPr>
              <a:t>Other color models (</a:t>
            </a:r>
            <a:r>
              <a:rPr lang="en-US" sz="2400" dirty="0" err="1">
                <a:solidFill>
                  <a:srgbClr val="FF0000"/>
                </a:solidFill>
              </a:rPr>
              <a:t>ct</a:t>
            </a:r>
            <a:r>
              <a:rPr lang="en-US" sz="2400" dirty="0">
                <a:solidFill>
                  <a:srgbClr val="FF0000"/>
                </a:solidFill>
              </a:rPr>
              <a:t>)</a:t>
            </a:r>
            <a:endParaRPr lang="en-GB" sz="2400" dirty="0">
              <a:solidFill>
                <a:srgbClr val="FF0000"/>
              </a:solidFill>
            </a:endParaRPr>
          </a:p>
        </p:txBody>
      </p:sp>
      <p:sp>
        <p:nvSpPr>
          <p:cNvPr id="3" name="Content Placeholder 2"/>
          <p:cNvSpPr>
            <a:spLocks noGrp="1"/>
          </p:cNvSpPr>
          <p:nvPr>
            <p:ph idx="1"/>
          </p:nvPr>
        </p:nvSpPr>
        <p:spPr/>
        <p:txBody>
          <a:bodyPr/>
          <a:lstStyle/>
          <a:p>
            <a:r>
              <a:rPr lang="en-GB" dirty="0">
                <a:solidFill>
                  <a:srgbClr val="FF0000"/>
                </a:solidFill>
              </a:rPr>
              <a:t>HSL</a:t>
            </a:r>
            <a:r>
              <a:rPr lang="en-GB" dirty="0"/>
              <a:t> (hue, saturation, lightness/luminance), also known as HLS or </a:t>
            </a:r>
            <a:r>
              <a:rPr lang="en-GB" dirty="0">
                <a:solidFill>
                  <a:srgbClr val="FF0000"/>
                </a:solidFill>
              </a:rPr>
              <a:t>HSI</a:t>
            </a:r>
            <a:r>
              <a:rPr lang="en-GB" dirty="0"/>
              <a:t> (hue, saturation, intensity) is quite similar to HSV, with "lightness" replacing "brightness"</a:t>
            </a:r>
          </a:p>
          <a:p>
            <a:endParaRPr lang="en-GB" dirty="0"/>
          </a:p>
        </p:txBody>
      </p:sp>
    </p:spTree>
    <p:extLst>
      <p:ext uri="{BB962C8B-B14F-4D97-AF65-F5344CB8AC3E}">
        <p14:creationId xmlns:p14="http://schemas.microsoft.com/office/powerpoint/2010/main" val="4246959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DIP – Related fields</a:t>
            </a:r>
            <a:endParaRPr lang="en-GB" dirty="0"/>
          </a:p>
        </p:txBody>
      </p:sp>
      <p:sp>
        <p:nvSpPr>
          <p:cNvPr id="3" name="Content Placeholder 2"/>
          <p:cNvSpPr>
            <a:spLocks noGrp="1"/>
          </p:cNvSpPr>
          <p:nvPr>
            <p:ph idx="1"/>
          </p:nvPr>
        </p:nvSpPr>
        <p:spPr/>
        <p:txBody>
          <a:bodyPr/>
          <a:lstStyle/>
          <a:p>
            <a:r>
              <a:rPr lang="en-GB" dirty="0">
                <a:solidFill>
                  <a:srgbClr val="FF0000"/>
                </a:solidFill>
              </a:rPr>
              <a:t>Computer Vision (CV) </a:t>
            </a:r>
            <a:r>
              <a:rPr lang="en-GB" dirty="0"/>
              <a:t>is a field whose ultimate goal is to use computers to emulate human vision, including learning and being able to make inferences and take actions based on visual inputs</a:t>
            </a:r>
          </a:p>
          <a:p>
            <a:pPr lvl="2"/>
            <a:r>
              <a:rPr lang="en-GB" dirty="0"/>
              <a:t>This area is a branch of artificial intelligence (AI) whose objective is to emulate human intelligence</a:t>
            </a:r>
          </a:p>
          <a:p>
            <a:r>
              <a:rPr lang="en-GB" dirty="0"/>
              <a:t>CV is the field of artificial intelligence which focused on enabling computers and systems to process and derive information from visual data such as images and videos just as a human would</a:t>
            </a:r>
          </a:p>
          <a:p>
            <a:r>
              <a:rPr lang="en-GB" dirty="0"/>
              <a:t>CV uses many techniques and </a:t>
            </a:r>
            <a:r>
              <a:rPr lang="en-GB" dirty="0">
                <a:solidFill>
                  <a:srgbClr val="FF0000"/>
                </a:solidFill>
              </a:rPr>
              <a:t>DIP </a:t>
            </a:r>
            <a:r>
              <a:rPr lang="en-GB" dirty="0"/>
              <a:t>is just one of them</a:t>
            </a:r>
          </a:p>
          <a:p>
            <a:pPr lvl="2"/>
            <a:endParaRPr lang="en-GB" dirty="0"/>
          </a:p>
          <a:p>
            <a:endParaRPr lang="en-GB" dirty="0"/>
          </a:p>
        </p:txBody>
      </p:sp>
    </p:spTree>
    <p:extLst>
      <p:ext uri="{BB962C8B-B14F-4D97-AF65-F5344CB8AC3E}">
        <p14:creationId xmlns:p14="http://schemas.microsoft.com/office/powerpoint/2010/main" val="4851394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IE"/>
              <a:t>Examples: Image Enhancement</a:t>
            </a:r>
            <a:endParaRPr lang="en-US"/>
          </a:p>
        </p:txBody>
      </p:sp>
      <p:sp>
        <p:nvSpPr>
          <p:cNvPr id="29699" name="Rectangle 3"/>
          <p:cNvSpPr>
            <a:spLocks noGrp="1"/>
          </p:cNvSpPr>
          <p:nvPr>
            <p:ph idx="1"/>
          </p:nvPr>
        </p:nvSpPr>
        <p:spPr/>
        <p:txBody>
          <a:bodyPr/>
          <a:lstStyle/>
          <a:p>
            <a:r>
              <a:rPr lang="en-IE" altLang="en-US"/>
              <a:t>One of the most common uses of DIP techniques: improve quality, remove noise etc</a:t>
            </a:r>
            <a:endParaRPr lang="en-US" altLang="en-US"/>
          </a:p>
        </p:txBody>
      </p:sp>
      <p:grpSp>
        <p:nvGrpSpPr>
          <p:cNvPr id="29700" name="Group 14"/>
          <p:cNvGrpSpPr>
            <a:grpSpLocks/>
          </p:cNvGrpSpPr>
          <p:nvPr/>
        </p:nvGrpSpPr>
        <p:grpSpPr bwMode="auto">
          <a:xfrm>
            <a:off x="3557588" y="4013200"/>
            <a:ext cx="4865687" cy="2117725"/>
            <a:chOff x="1695" y="2986"/>
            <a:chExt cx="3065" cy="1334"/>
          </a:xfrm>
        </p:grpSpPr>
        <p:pic>
          <p:nvPicPr>
            <p:cNvPr id="29709" name="Picture 4"/>
            <p:cNvPicPr>
              <a:picLocks noChangeAspect="1" noChangeArrowheads="1"/>
            </p:cNvPicPr>
            <p:nvPr/>
          </p:nvPicPr>
          <p:blipFill>
            <a:blip r:embed="rId3">
              <a:extLst>
                <a:ext uri="{28A0092B-C50C-407E-A947-70E740481C1C}">
                  <a14:useLocalDpi xmlns:a14="http://schemas.microsoft.com/office/drawing/2010/main" val="0"/>
                </a:ext>
              </a:extLst>
            </a:blip>
            <a:srcRect l="19980" r="40210" b="50188"/>
            <a:stretch>
              <a:fillRect/>
            </a:stretch>
          </p:blipFill>
          <p:spPr bwMode="auto">
            <a:xfrm>
              <a:off x="1695" y="2991"/>
              <a:ext cx="1321" cy="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0" name="Picture 9"/>
            <p:cNvPicPr>
              <a:picLocks noChangeAspect="1" noChangeArrowheads="1"/>
            </p:cNvPicPr>
            <p:nvPr/>
          </p:nvPicPr>
          <p:blipFill>
            <a:blip r:embed="rId3">
              <a:extLst>
                <a:ext uri="{28A0092B-C50C-407E-A947-70E740481C1C}">
                  <a14:useLocalDpi xmlns:a14="http://schemas.microsoft.com/office/drawing/2010/main" val="0"/>
                </a:ext>
              </a:extLst>
            </a:blip>
            <a:srcRect l="59715" t="49875"/>
            <a:stretch>
              <a:fillRect/>
            </a:stretch>
          </p:blipFill>
          <p:spPr bwMode="auto">
            <a:xfrm>
              <a:off x="3423" y="2986"/>
              <a:ext cx="1337" cy="1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1" name="AutoShape 10"/>
            <p:cNvSpPr>
              <a:spLocks noChangeArrowheads="1"/>
            </p:cNvSpPr>
            <p:nvPr/>
          </p:nvSpPr>
          <p:spPr bwMode="auto">
            <a:xfrm>
              <a:off x="3053" y="3542"/>
              <a:ext cx="343" cy="222"/>
            </a:xfrm>
            <a:prstGeom prst="rightArrow">
              <a:avLst>
                <a:gd name="adj1" fmla="val 50000"/>
                <a:gd name="adj2" fmla="val 38626"/>
              </a:avLst>
            </a:prstGeom>
            <a:solidFill>
              <a:schemeClr val="accent2"/>
            </a:solidFill>
            <a:ln w="12700">
              <a:solidFill>
                <a:schemeClr val="tx1"/>
              </a:solidFill>
              <a:miter lim="800000"/>
              <a:headEnd/>
              <a:tailEnd/>
            </a:ln>
          </p:spPr>
          <p:txBody>
            <a:bodyPr wrap="none" anchor="ctr"/>
            <a:lstStyle/>
            <a:p>
              <a:pPr eaLnBrk="1" hangingPunct="1"/>
              <a:endParaRPr lang="en-GB" altLang="en-US"/>
            </a:p>
          </p:txBody>
        </p:sp>
      </p:grpSp>
      <p:grpSp>
        <p:nvGrpSpPr>
          <p:cNvPr id="29701" name="Group 13"/>
          <p:cNvGrpSpPr>
            <a:grpSpLocks/>
          </p:cNvGrpSpPr>
          <p:nvPr/>
        </p:nvGrpSpPr>
        <p:grpSpPr bwMode="auto">
          <a:xfrm>
            <a:off x="3732213" y="2130425"/>
            <a:ext cx="4497387" cy="1873250"/>
            <a:chOff x="1805" y="1810"/>
            <a:chExt cx="2833" cy="1180"/>
          </a:xfrm>
        </p:grpSpPr>
        <p:pic>
          <p:nvPicPr>
            <p:cNvPr id="29706" name="Picture 5"/>
            <p:cNvPicPr>
              <a:picLocks noChangeAspect="1" noChangeArrowheads="1"/>
            </p:cNvPicPr>
            <p:nvPr/>
          </p:nvPicPr>
          <p:blipFill>
            <a:blip r:embed="rId4">
              <a:extLst>
                <a:ext uri="{28A0092B-C50C-407E-A947-70E740481C1C}">
                  <a14:useLocalDpi xmlns:a14="http://schemas.microsoft.com/office/drawing/2010/main" val="0"/>
                </a:ext>
              </a:extLst>
            </a:blip>
            <a:srcRect r="66150" b="29172"/>
            <a:stretch>
              <a:fillRect/>
            </a:stretch>
          </p:blipFill>
          <p:spPr bwMode="auto">
            <a:xfrm>
              <a:off x="1805" y="1810"/>
              <a:ext cx="1231" cy="1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7" name="Picture 8"/>
            <p:cNvPicPr>
              <a:picLocks noChangeAspect="1" noChangeArrowheads="1"/>
            </p:cNvPicPr>
            <p:nvPr/>
          </p:nvPicPr>
          <p:blipFill>
            <a:blip r:embed="rId4">
              <a:extLst>
                <a:ext uri="{28A0092B-C50C-407E-A947-70E740481C1C}">
                  <a14:useLocalDpi xmlns:a14="http://schemas.microsoft.com/office/drawing/2010/main" val="0"/>
                </a:ext>
              </a:extLst>
            </a:blip>
            <a:srcRect l="66376" r="224" b="29172"/>
            <a:stretch>
              <a:fillRect/>
            </a:stretch>
          </p:blipFill>
          <p:spPr bwMode="auto">
            <a:xfrm>
              <a:off x="3423" y="1810"/>
              <a:ext cx="1215" cy="1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8" name="AutoShape 11"/>
            <p:cNvSpPr>
              <a:spLocks noChangeArrowheads="1"/>
            </p:cNvSpPr>
            <p:nvPr/>
          </p:nvSpPr>
          <p:spPr bwMode="auto">
            <a:xfrm>
              <a:off x="3054" y="2289"/>
              <a:ext cx="343" cy="222"/>
            </a:xfrm>
            <a:prstGeom prst="rightArrow">
              <a:avLst>
                <a:gd name="adj1" fmla="val 50000"/>
                <a:gd name="adj2" fmla="val 38626"/>
              </a:avLst>
            </a:prstGeom>
            <a:solidFill>
              <a:schemeClr val="accent2"/>
            </a:solidFill>
            <a:ln w="12700">
              <a:solidFill>
                <a:schemeClr val="tx1"/>
              </a:solidFill>
              <a:miter lim="800000"/>
              <a:headEnd/>
              <a:tailEnd/>
            </a:ln>
          </p:spPr>
          <p:txBody>
            <a:bodyPr wrap="none" anchor="ctr"/>
            <a:lstStyle/>
            <a:p>
              <a:pPr eaLnBrk="1" hangingPunct="1"/>
              <a:endParaRPr lang="en-GB" altLang="en-US"/>
            </a:p>
          </p:txBody>
        </p:sp>
      </p:grpSp>
      <p:grpSp>
        <p:nvGrpSpPr>
          <p:cNvPr id="29702" name="Group 16"/>
          <p:cNvGrpSpPr>
            <a:grpSpLocks/>
          </p:cNvGrpSpPr>
          <p:nvPr/>
        </p:nvGrpSpPr>
        <p:grpSpPr bwMode="auto">
          <a:xfrm>
            <a:off x="849313" y="2182813"/>
            <a:ext cx="2555875" cy="3946525"/>
            <a:chOff x="535" y="1813"/>
            <a:chExt cx="1610" cy="2486"/>
          </a:xfrm>
        </p:grpSpPr>
        <p:pic>
          <p:nvPicPr>
            <p:cNvPr id="29703" name="Picture 6"/>
            <p:cNvPicPr>
              <a:picLocks noChangeAspect="1" noChangeArrowheads="1"/>
            </p:cNvPicPr>
            <p:nvPr/>
          </p:nvPicPr>
          <p:blipFill>
            <a:blip r:embed="rId5">
              <a:extLst>
                <a:ext uri="{28A0092B-C50C-407E-A947-70E740481C1C}">
                  <a14:useLocalDpi xmlns:a14="http://schemas.microsoft.com/office/drawing/2010/main" val="0"/>
                </a:ext>
              </a:extLst>
            </a:blip>
            <a:srcRect r="60216" b="51291"/>
            <a:stretch>
              <a:fillRect/>
            </a:stretch>
          </p:blipFill>
          <p:spPr bwMode="auto">
            <a:xfrm>
              <a:off x="545" y="1813"/>
              <a:ext cx="1589" cy="1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4" name="Picture 7"/>
            <p:cNvPicPr>
              <a:picLocks noChangeAspect="1" noChangeArrowheads="1"/>
            </p:cNvPicPr>
            <p:nvPr/>
          </p:nvPicPr>
          <p:blipFill>
            <a:blip r:embed="rId5">
              <a:extLst>
                <a:ext uri="{28A0092B-C50C-407E-A947-70E740481C1C}">
                  <a14:useLocalDpi xmlns:a14="http://schemas.microsoft.com/office/drawing/2010/main" val="0"/>
                </a:ext>
              </a:extLst>
            </a:blip>
            <a:srcRect l="39458" t="48575" r="20232" b="2271"/>
            <a:stretch>
              <a:fillRect/>
            </a:stretch>
          </p:blipFill>
          <p:spPr bwMode="auto">
            <a:xfrm>
              <a:off x="535" y="3195"/>
              <a:ext cx="1610" cy="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5" name="AutoShape 15"/>
            <p:cNvSpPr>
              <a:spLocks noChangeArrowheads="1"/>
            </p:cNvSpPr>
            <p:nvPr/>
          </p:nvSpPr>
          <p:spPr bwMode="auto">
            <a:xfrm>
              <a:off x="1198" y="2941"/>
              <a:ext cx="283" cy="252"/>
            </a:xfrm>
            <a:prstGeom prst="downArrow">
              <a:avLst>
                <a:gd name="adj1" fmla="val 50000"/>
                <a:gd name="adj2" fmla="val 25000"/>
              </a:avLst>
            </a:prstGeom>
            <a:solidFill>
              <a:schemeClr val="accent2">
                <a:alpha val="89803"/>
              </a:schemeClr>
            </a:solidFill>
            <a:ln w="12700">
              <a:solidFill>
                <a:schemeClr val="tx1"/>
              </a:solidFill>
              <a:miter lim="800000"/>
              <a:headEnd/>
              <a:tailEnd/>
            </a:ln>
          </p:spPr>
          <p:txBody>
            <a:bodyPr vert="eaVert" wrap="none" anchor="ctr"/>
            <a:lstStyle/>
            <a:p>
              <a:pPr eaLnBrk="1" hangingPunct="1"/>
              <a:endParaRPr lang="en-GB" altLang="en-US"/>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IE" dirty="0"/>
              <a:t>Examples: The Hubble Telescope</a:t>
            </a:r>
            <a:endParaRPr lang="en-US" dirty="0"/>
          </a:p>
        </p:txBody>
      </p:sp>
      <p:sp>
        <p:nvSpPr>
          <p:cNvPr id="30723" name="Rectangle 3"/>
          <p:cNvSpPr>
            <a:spLocks noGrp="1"/>
          </p:cNvSpPr>
          <p:nvPr>
            <p:ph idx="1"/>
          </p:nvPr>
        </p:nvSpPr>
        <p:spPr/>
        <p:txBody>
          <a:bodyPr/>
          <a:lstStyle/>
          <a:p>
            <a:r>
              <a:rPr lang="en-IE" altLang="en-US" dirty="0"/>
              <a:t>Launched in 1990 the Hubble </a:t>
            </a:r>
            <a:br>
              <a:rPr lang="en-IE" altLang="en-US" dirty="0"/>
            </a:br>
            <a:r>
              <a:rPr lang="en-IE" altLang="en-US" dirty="0"/>
              <a:t>telescope can take images of </a:t>
            </a:r>
            <a:br>
              <a:rPr lang="en-IE" altLang="en-US" dirty="0"/>
            </a:br>
            <a:r>
              <a:rPr lang="en-IE" altLang="en-US" dirty="0"/>
              <a:t>very distant objects</a:t>
            </a:r>
          </a:p>
          <a:p>
            <a:r>
              <a:rPr lang="en-IE" altLang="en-US" dirty="0"/>
              <a:t>However, an incorrect mirror </a:t>
            </a:r>
            <a:br>
              <a:rPr lang="en-IE" altLang="en-US" dirty="0"/>
            </a:br>
            <a:r>
              <a:rPr lang="en-IE" altLang="en-US" dirty="0"/>
              <a:t>made many of Hubble’s </a:t>
            </a:r>
            <a:br>
              <a:rPr lang="en-IE" altLang="en-US" dirty="0"/>
            </a:br>
            <a:r>
              <a:rPr lang="en-IE" altLang="en-US" dirty="0"/>
              <a:t>images useless</a:t>
            </a:r>
          </a:p>
          <a:p>
            <a:r>
              <a:rPr lang="en-IE" altLang="en-US" dirty="0"/>
              <a:t>Image processing </a:t>
            </a:r>
            <a:br>
              <a:rPr lang="en-IE" altLang="en-US" dirty="0"/>
            </a:br>
            <a:r>
              <a:rPr lang="en-IE" altLang="en-US" dirty="0"/>
              <a:t>techniques were </a:t>
            </a:r>
            <a:br>
              <a:rPr lang="en-IE" altLang="en-US" dirty="0"/>
            </a:br>
            <a:r>
              <a:rPr lang="en-IE" altLang="en-US" dirty="0"/>
              <a:t>used to fix this</a:t>
            </a:r>
            <a:endParaRPr lang="en-US" altLang="en-US" dirty="0"/>
          </a:p>
        </p:txBody>
      </p:sp>
      <p:pic>
        <p:nvPicPr>
          <p:cNvPr id="30724" name="Picture 5" descr="The Hubble Space Telescope">
            <a:hlinkClick r:id="rId3" tooltip="The Hubble Space Telescop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7100" y="1279265"/>
            <a:ext cx="2909888" cy="235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7" descr="GPN-2002-00006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4613" y="3708140"/>
            <a:ext cx="5081587" cy="272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AutoShape 8"/>
          <p:cNvSpPr>
            <a:spLocks noChangeArrowheads="1"/>
          </p:cNvSpPr>
          <p:nvPr/>
        </p:nvSpPr>
        <p:spPr bwMode="auto">
          <a:xfrm>
            <a:off x="6111875" y="5149850"/>
            <a:ext cx="625475" cy="417513"/>
          </a:xfrm>
          <a:prstGeom prst="rightArrow">
            <a:avLst>
              <a:gd name="adj1" fmla="val 50000"/>
              <a:gd name="adj2" fmla="val 37452"/>
            </a:avLst>
          </a:prstGeom>
          <a:solidFill>
            <a:srgbClr val="00CCFF"/>
          </a:solidFill>
          <a:ln w="12700">
            <a:solidFill>
              <a:schemeClr val="accent2"/>
            </a:solidFill>
            <a:miter lim="800000"/>
            <a:headEnd/>
            <a:tailEnd/>
          </a:ln>
        </p:spPr>
        <p:txBody>
          <a:bodyPr wrap="none" anchor="ctr"/>
          <a:lstStyle/>
          <a:p>
            <a:pPr eaLnBrk="1" hangingPunct="1"/>
            <a:endParaRPr lang="en-GB"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IE"/>
              <a:t>Examples: Artistic Effects</a:t>
            </a:r>
            <a:endParaRPr lang="en-US"/>
          </a:p>
        </p:txBody>
      </p:sp>
      <p:sp>
        <p:nvSpPr>
          <p:cNvPr id="31747" name="Rectangle 3"/>
          <p:cNvSpPr>
            <a:spLocks noGrp="1"/>
          </p:cNvSpPr>
          <p:nvPr>
            <p:ph idx="1"/>
          </p:nvPr>
        </p:nvSpPr>
        <p:spPr/>
        <p:txBody>
          <a:bodyPr/>
          <a:lstStyle/>
          <a:p>
            <a:r>
              <a:rPr lang="en-IE" altLang="en-US" dirty="0"/>
              <a:t>Artistic effects are used to make images more visually appealing, to add special effects and to make composite images</a:t>
            </a:r>
            <a:endParaRPr lang="en-US" altLang="en-US" dirty="0"/>
          </a:p>
        </p:txBody>
      </p:sp>
      <p:pic>
        <p:nvPicPr>
          <p:cNvPr id="31748" name="Picture 9" descr="gump_nixon_m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7738" y="4962525"/>
            <a:ext cx="2973387" cy="17510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1749"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0419" y="1937780"/>
            <a:ext cx="4114286" cy="294285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1750"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2325" y="4962525"/>
            <a:ext cx="2530475" cy="17541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1751"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125" y="4962525"/>
            <a:ext cx="3116263" cy="1752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IE" dirty="0"/>
              <a:t>Examples: Medicine</a:t>
            </a:r>
            <a:endParaRPr lang="en-US" dirty="0"/>
          </a:p>
        </p:txBody>
      </p:sp>
      <p:sp>
        <p:nvSpPr>
          <p:cNvPr id="32771" name="Rectangle 3"/>
          <p:cNvSpPr>
            <a:spLocks noGrp="1"/>
          </p:cNvSpPr>
          <p:nvPr>
            <p:ph idx="1"/>
          </p:nvPr>
        </p:nvSpPr>
        <p:spPr/>
        <p:txBody>
          <a:bodyPr/>
          <a:lstStyle/>
          <a:p>
            <a:r>
              <a:rPr lang="en-US" altLang="en-US" dirty="0"/>
              <a:t>Take slice from MRI scan of canine heart, and find boundaries between types of tissue</a:t>
            </a:r>
          </a:p>
          <a:p>
            <a:pPr lvl="2"/>
            <a:r>
              <a:rPr lang="en-US" altLang="en-US" dirty="0"/>
              <a:t>Image with gray levels representing tissue density</a:t>
            </a:r>
          </a:p>
          <a:p>
            <a:pPr lvl="2"/>
            <a:r>
              <a:rPr lang="en-US" altLang="en-US" dirty="0"/>
              <a:t>Use a suitable filter to highlight edges</a:t>
            </a:r>
          </a:p>
        </p:txBody>
      </p:sp>
      <p:pic>
        <p:nvPicPr>
          <p:cNvPr id="32772" name="Picture 4" descr="006"/>
          <p:cNvPicPr>
            <a:picLocks noChangeAspect="1" noChangeArrowheads="1"/>
          </p:cNvPicPr>
          <p:nvPr/>
        </p:nvPicPr>
        <p:blipFill>
          <a:blip r:embed="rId3">
            <a:extLst>
              <a:ext uri="{28A0092B-C50C-407E-A947-70E740481C1C}">
                <a14:useLocalDpi xmlns:a14="http://schemas.microsoft.com/office/drawing/2010/main" val="0"/>
              </a:ext>
            </a:extLst>
          </a:blip>
          <a:srcRect t="53270" b="7060"/>
          <a:stretch>
            <a:fillRect/>
          </a:stretch>
        </p:blipFill>
        <p:spPr bwMode="auto">
          <a:xfrm>
            <a:off x="4833938" y="3119438"/>
            <a:ext cx="3281363" cy="250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Picture 5" descr="006"/>
          <p:cNvPicPr>
            <a:picLocks noChangeAspect="1" noChangeArrowheads="1"/>
          </p:cNvPicPr>
          <p:nvPr/>
        </p:nvPicPr>
        <p:blipFill>
          <a:blip r:embed="rId3">
            <a:extLst>
              <a:ext uri="{28A0092B-C50C-407E-A947-70E740481C1C}">
                <a14:useLocalDpi xmlns:a14="http://schemas.microsoft.com/office/drawing/2010/main" val="0"/>
              </a:ext>
            </a:extLst>
          </a:blip>
          <a:srcRect b="60330"/>
          <a:stretch>
            <a:fillRect/>
          </a:stretch>
        </p:blipFill>
        <p:spPr bwMode="auto">
          <a:xfrm>
            <a:off x="935038" y="3119438"/>
            <a:ext cx="3281363" cy="250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4" name="Text Box 6"/>
          <p:cNvSpPr txBox="1">
            <a:spLocks noChangeArrowheads="1"/>
          </p:cNvSpPr>
          <p:nvPr/>
        </p:nvSpPr>
        <p:spPr bwMode="auto">
          <a:xfrm>
            <a:off x="643020" y="5768454"/>
            <a:ext cx="38653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spcBef>
                <a:spcPct val="50000"/>
              </a:spcBef>
            </a:pPr>
            <a:r>
              <a:rPr lang="en-US" altLang="en-US" dirty="0">
                <a:latin typeface="Times New Roman" pitchFamily="18" charset="0"/>
              </a:rPr>
              <a:t>Original MRI Image of a Dog Heart</a:t>
            </a:r>
          </a:p>
        </p:txBody>
      </p:sp>
      <p:sp>
        <p:nvSpPr>
          <p:cNvPr id="32775" name="Text Box 7"/>
          <p:cNvSpPr txBox="1">
            <a:spLocks noChangeArrowheads="1"/>
          </p:cNvSpPr>
          <p:nvPr/>
        </p:nvSpPr>
        <p:spPr bwMode="auto">
          <a:xfrm>
            <a:off x="4541920" y="5768454"/>
            <a:ext cx="38653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spcBef>
                <a:spcPct val="50000"/>
              </a:spcBef>
            </a:pPr>
            <a:r>
              <a:rPr lang="en-US" altLang="en-US" dirty="0">
                <a:latin typeface="Times New Roman" pitchFamily="18" charset="0"/>
              </a:rPr>
              <a:t>Edge Detection Image</a:t>
            </a:r>
          </a:p>
        </p:txBody>
      </p:sp>
      <p:cxnSp>
        <p:nvCxnSpPr>
          <p:cNvPr id="32776" name="AutoShape 8"/>
          <p:cNvCxnSpPr>
            <a:cxnSpLocks noChangeShapeType="1"/>
          </p:cNvCxnSpPr>
          <p:nvPr/>
        </p:nvCxnSpPr>
        <p:spPr bwMode="auto">
          <a:xfrm>
            <a:off x="4214812" y="4322657"/>
            <a:ext cx="619125" cy="0"/>
          </a:xfrm>
          <a:prstGeom prst="straightConnector1">
            <a:avLst/>
          </a:prstGeom>
          <a:noFill/>
          <a:ln w="63500">
            <a:solidFill>
              <a:schemeClr val="tx1"/>
            </a:solidFill>
            <a:round/>
            <a:headEnd/>
            <a:tailEnd type="triangle" w="med" len="lg"/>
          </a:ln>
          <a:extLst>
            <a:ext uri="{909E8E84-426E-40DD-AFC4-6F175D3DCCD1}">
              <a14:hiddenFill xmlns:a14="http://schemas.microsoft.com/office/drawing/2010/main">
                <a:noFill/>
              </a14:hiddenFill>
            </a:ext>
          </a:extLst>
        </p:spPr>
      </p:cxn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IE" dirty="0"/>
              <a:t>Examples: GIS</a:t>
            </a:r>
            <a:endParaRPr lang="en-US" dirty="0"/>
          </a:p>
        </p:txBody>
      </p:sp>
      <p:sp>
        <p:nvSpPr>
          <p:cNvPr id="33795" name="Rectangle 3"/>
          <p:cNvSpPr>
            <a:spLocks noGrp="1"/>
          </p:cNvSpPr>
          <p:nvPr>
            <p:ph idx="1"/>
          </p:nvPr>
        </p:nvSpPr>
        <p:spPr/>
        <p:txBody>
          <a:bodyPr/>
          <a:lstStyle/>
          <a:p>
            <a:r>
              <a:rPr lang="en-IE" altLang="en-US" dirty="0"/>
              <a:t>Geographic Information Systems</a:t>
            </a:r>
          </a:p>
          <a:p>
            <a:pPr lvl="2"/>
            <a:r>
              <a:rPr lang="en-IE" altLang="en-US" dirty="0"/>
              <a:t>Digital image processing techniques are used extensively to manipulate satellite imagery</a:t>
            </a:r>
          </a:p>
          <a:p>
            <a:pPr lvl="2"/>
            <a:r>
              <a:rPr lang="en-IE" altLang="en-US" dirty="0"/>
              <a:t>Terrain classification</a:t>
            </a:r>
          </a:p>
          <a:p>
            <a:pPr lvl="2"/>
            <a:r>
              <a:rPr lang="en-IE" altLang="en-US" dirty="0"/>
              <a:t>Meteorology</a:t>
            </a:r>
            <a:endParaRPr lang="en-US" altLang="en-US" dirty="0"/>
          </a:p>
        </p:txBody>
      </p:sp>
      <p:pic>
        <p:nvPicPr>
          <p:cNvPr id="33796" name="Picture 4"/>
          <p:cNvPicPr>
            <a:picLocks noChangeAspect="1" noChangeArrowheads="1"/>
          </p:cNvPicPr>
          <p:nvPr/>
        </p:nvPicPr>
        <p:blipFill>
          <a:blip r:embed="rId3">
            <a:extLst>
              <a:ext uri="{28A0092B-C50C-407E-A947-70E740481C1C}">
                <a14:useLocalDpi xmlns:a14="http://schemas.microsoft.com/office/drawing/2010/main" val="0"/>
              </a:ext>
            </a:extLst>
          </a:blip>
          <a:srcRect b="11295"/>
          <a:stretch>
            <a:fillRect/>
          </a:stretch>
        </p:blipFill>
        <p:spPr bwMode="auto">
          <a:xfrm>
            <a:off x="223838" y="3273686"/>
            <a:ext cx="513556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Picture 5"/>
          <p:cNvPicPr>
            <a:picLocks noChangeAspect="1" noChangeArrowheads="1"/>
          </p:cNvPicPr>
          <p:nvPr/>
        </p:nvPicPr>
        <p:blipFill>
          <a:blip r:embed="rId4">
            <a:extLst>
              <a:ext uri="{28A0092B-C50C-407E-A947-70E740481C1C}">
                <a14:useLocalDpi xmlns:a14="http://schemas.microsoft.com/office/drawing/2010/main" val="0"/>
              </a:ext>
            </a:extLst>
          </a:blip>
          <a:srcRect r="33504"/>
          <a:stretch>
            <a:fillRect/>
          </a:stretch>
        </p:blipFill>
        <p:spPr bwMode="auto">
          <a:xfrm>
            <a:off x="5797550" y="3151448"/>
            <a:ext cx="2898775" cy="288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IE" dirty="0"/>
              <a:t>Examples: GIS (</a:t>
            </a:r>
            <a:r>
              <a:rPr lang="en-IE" dirty="0" err="1"/>
              <a:t>ct</a:t>
            </a:r>
            <a:r>
              <a:rPr lang="en-IE" dirty="0"/>
              <a:t>)</a:t>
            </a:r>
            <a:endParaRPr lang="en-US" dirty="0"/>
          </a:p>
        </p:txBody>
      </p:sp>
      <p:sp>
        <p:nvSpPr>
          <p:cNvPr id="34819" name="Rectangle 3"/>
          <p:cNvSpPr>
            <a:spLocks noGrp="1"/>
          </p:cNvSpPr>
          <p:nvPr>
            <p:ph idx="1"/>
          </p:nvPr>
        </p:nvSpPr>
        <p:spPr/>
        <p:txBody>
          <a:bodyPr/>
          <a:lstStyle/>
          <a:p>
            <a:r>
              <a:rPr lang="en-IE" altLang="en-US" dirty="0"/>
              <a:t>Night-Time Lights of the World data set</a:t>
            </a:r>
          </a:p>
          <a:p>
            <a:pPr lvl="2"/>
            <a:r>
              <a:rPr lang="en-IE" altLang="en-US" dirty="0"/>
              <a:t>Global inventory of human settlement</a:t>
            </a:r>
          </a:p>
          <a:p>
            <a:pPr lvl="2"/>
            <a:r>
              <a:rPr lang="en-IE" altLang="en-US" dirty="0"/>
              <a:t>Not hard to imagine the kind of </a:t>
            </a:r>
          </a:p>
          <a:p>
            <a:pPr marL="238125" lvl="2" indent="0">
              <a:buNone/>
            </a:pPr>
            <a:r>
              <a:rPr lang="en-IE" altLang="en-US" dirty="0"/>
              <a:t>   analysis that might be done </a:t>
            </a:r>
          </a:p>
          <a:p>
            <a:pPr marL="238125" lvl="2" indent="0">
              <a:buNone/>
            </a:pPr>
            <a:r>
              <a:rPr lang="en-IE" altLang="en-US" dirty="0"/>
              <a:t>   using this data</a:t>
            </a:r>
            <a:endParaRPr lang="en-US" altLang="en-US" dirty="0"/>
          </a:p>
        </p:txBody>
      </p:sp>
      <p:pic>
        <p:nvPicPr>
          <p:cNvPr id="34820" name="Picture 7"/>
          <p:cNvPicPr>
            <a:picLocks noChangeAspect="1" noChangeArrowheads="1"/>
          </p:cNvPicPr>
          <p:nvPr/>
        </p:nvPicPr>
        <p:blipFill>
          <a:blip r:embed="rId3">
            <a:extLst>
              <a:ext uri="{28A0092B-C50C-407E-A947-70E740481C1C}">
                <a14:useLocalDpi xmlns:a14="http://schemas.microsoft.com/office/drawing/2010/main" val="0"/>
              </a:ext>
            </a:extLst>
          </a:blip>
          <a:srcRect l="18454"/>
          <a:stretch>
            <a:fillRect/>
          </a:stretch>
        </p:blipFill>
        <p:spPr bwMode="auto">
          <a:xfrm>
            <a:off x="5132717" y="1483058"/>
            <a:ext cx="3970337"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IE"/>
              <a:t>Examples: Industrial Inspection</a:t>
            </a:r>
            <a:endParaRPr lang="en-US" dirty="0"/>
          </a:p>
        </p:txBody>
      </p:sp>
      <p:sp>
        <p:nvSpPr>
          <p:cNvPr id="35843" name="Rectangle 3"/>
          <p:cNvSpPr>
            <a:spLocks noGrp="1"/>
          </p:cNvSpPr>
          <p:nvPr>
            <p:ph idx="1"/>
          </p:nvPr>
        </p:nvSpPr>
        <p:spPr/>
        <p:txBody>
          <a:bodyPr/>
          <a:lstStyle/>
          <a:p>
            <a:r>
              <a:rPr lang="en-IE" altLang="en-US"/>
              <a:t>Human operators are expensive, slow and</a:t>
            </a:r>
            <a:br>
              <a:rPr lang="en-IE" altLang="en-US"/>
            </a:br>
            <a:r>
              <a:rPr lang="en-IE" altLang="en-US"/>
              <a:t>unreliable</a:t>
            </a:r>
          </a:p>
          <a:p>
            <a:r>
              <a:rPr lang="en-IE" altLang="en-US"/>
              <a:t>Make machines do the</a:t>
            </a:r>
            <a:br>
              <a:rPr lang="en-IE" altLang="en-US"/>
            </a:br>
            <a:r>
              <a:rPr lang="en-IE" altLang="en-US"/>
              <a:t>job instead</a:t>
            </a:r>
          </a:p>
          <a:p>
            <a:r>
              <a:rPr lang="en-IE" altLang="en-US"/>
              <a:t>Industrial vision systems </a:t>
            </a:r>
            <a:br>
              <a:rPr lang="en-IE" altLang="en-US"/>
            </a:br>
            <a:r>
              <a:rPr lang="en-IE" altLang="en-US"/>
              <a:t>are used in all kinds of industries</a:t>
            </a:r>
          </a:p>
          <a:p>
            <a:r>
              <a:rPr lang="en-IE" altLang="en-US"/>
              <a:t>Can we trust them?</a:t>
            </a:r>
            <a:endParaRPr lang="en-US" altLang="en-US"/>
          </a:p>
        </p:txBody>
      </p:sp>
      <p:pic>
        <p:nvPicPr>
          <p:cNvPr id="35844" name="Picture 4"/>
          <p:cNvPicPr>
            <a:picLocks noChangeAspect="1" noChangeArrowheads="1"/>
          </p:cNvPicPr>
          <p:nvPr/>
        </p:nvPicPr>
        <p:blipFill>
          <a:blip r:embed="rId3">
            <a:extLst>
              <a:ext uri="{28A0092B-C50C-407E-A947-70E740481C1C}">
                <a14:useLocalDpi xmlns:a14="http://schemas.microsoft.com/office/drawing/2010/main" val="0"/>
              </a:ext>
            </a:extLst>
          </a:blip>
          <a:srcRect l="19542"/>
          <a:stretch>
            <a:fillRect/>
          </a:stretch>
        </p:blipFill>
        <p:spPr bwMode="auto">
          <a:xfrm>
            <a:off x="5024438" y="1509758"/>
            <a:ext cx="3960812" cy="521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IE"/>
              <a:t>Examples: PCB Inspection</a:t>
            </a:r>
            <a:endParaRPr lang="en-US"/>
          </a:p>
        </p:txBody>
      </p:sp>
      <p:sp>
        <p:nvSpPr>
          <p:cNvPr id="36867" name="Rectangle 3"/>
          <p:cNvSpPr>
            <a:spLocks noGrp="1"/>
          </p:cNvSpPr>
          <p:nvPr>
            <p:ph idx="1"/>
          </p:nvPr>
        </p:nvSpPr>
        <p:spPr/>
        <p:txBody>
          <a:bodyPr/>
          <a:lstStyle/>
          <a:p>
            <a:r>
              <a:rPr lang="en-IE" altLang="en-US" dirty="0"/>
              <a:t>Printed Circuit Board (PCB) inspection</a:t>
            </a:r>
          </a:p>
          <a:p>
            <a:pPr lvl="2"/>
            <a:r>
              <a:rPr lang="en-IE" altLang="en-US" dirty="0"/>
              <a:t>Machine inspection is used to determine that all components are present and that all solder joints are acceptable</a:t>
            </a:r>
          </a:p>
          <a:p>
            <a:pPr lvl="2"/>
            <a:r>
              <a:rPr lang="en-IE" altLang="en-US" dirty="0"/>
              <a:t>Both conventional imaging and x-ray imaging are used</a:t>
            </a:r>
            <a:endParaRPr lang="en-US" altLang="en-US" dirty="0"/>
          </a:p>
        </p:txBody>
      </p:sp>
      <p:pic>
        <p:nvPicPr>
          <p:cNvPr id="36868" name="Picture 4" des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6376" y="3148582"/>
            <a:ext cx="2057400"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Picture 5" descr="Medalist5DXSeries5kl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188" y="3146994"/>
            <a:ext cx="3022600" cy="2879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6870" name="Picture 6" descr="PCB%20Board%20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3313" y="4175694"/>
            <a:ext cx="2774950" cy="186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22676" y="3146994"/>
            <a:ext cx="1238250"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6872"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75251" y="3146994"/>
            <a:ext cx="1235075"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IE"/>
              <a:t>Examples: Law Enforcement</a:t>
            </a:r>
            <a:endParaRPr lang="en-US"/>
          </a:p>
        </p:txBody>
      </p:sp>
      <p:sp>
        <p:nvSpPr>
          <p:cNvPr id="37891" name="Rectangle 3"/>
          <p:cNvSpPr>
            <a:spLocks noGrp="1"/>
          </p:cNvSpPr>
          <p:nvPr>
            <p:ph idx="1"/>
          </p:nvPr>
        </p:nvSpPr>
        <p:spPr/>
        <p:txBody>
          <a:bodyPr/>
          <a:lstStyle/>
          <a:p>
            <a:r>
              <a:rPr lang="en-IE" altLang="en-US" dirty="0"/>
              <a:t>Image processing techniques are used extensively by law enforcers</a:t>
            </a:r>
          </a:p>
          <a:p>
            <a:pPr lvl="2"/>
            <a:r>
              <a:rPr lang="en-IE" altLang="en-US" dirty="0"/>
              <a:t>Number plate recognition for speed cameras/automated toll systems</a:t>
            </a:r>
          </a:p>
          <a:p>
            <a:pPr lvl="2"/>
            <a:r>
              <a:rPr lang="en-IE" altLang="en-US" dirty="0"/>
              <a:t>Fingerprint recognition</a:t>
            </a:r>
          </a:p>
          <a:p>
            <a:pPr lvl="2"/>
            <a:r>
              <a:rPr lang="en-IE" altLang="en-US" dirty="0"/>
              <a:t>Enhancement of CCTV images</a:t>
            </a:r>
            <a:endParaRPr lang="en-US" altLang="en-US" dirty="0"/>
          </a:p>
        </p:txBody>
      </p:sp>
      <p:pic>
        <p:nvPicPr>
          <p:cNvPr id="37892" name="Picture 4"/>
          <p:cNvPicPr>
            <a:picLocks noChangeAspect="1" noChangeArrowheads="1"/>
          </p:cNvPicPr>
          <p:nvPr/>
        </p:nvPicPr>
        <p:blipFill>
          <a:blip r:embed="rId3">
            <a:extLst>
              <a:ext uri="{28A0092B-C50C-407E-A947-70E740481C1C}">
                <a14:useLocalDpi xmlns:a14="http://schemas.microsoft.com/office/drawing/2010/main" val="0"/>
              </a:ext>
            </a:extLst>
          </a:blip>
          <a:srcRect t="27013" r="19791"/>
          <a:stretch>
            <a:fillRect/>
          </a:stretch>
        </p:blipFill>
        <p:spPr bwMode="auto">
          <a:xfrm>
            <a:off x="1097058" y="2845416"/>
            <a:ext cx="3898900" cy="303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Picture 5"/>
          <p:cNvPicPr>
            <a:picLocks noChangeAspect="1" noChangeArrowheads="1"/>
          </p:cNvPicPr>
          <p:nvPr/>
        </p:nvPicPr>
        <p:blipFill>
          <a:blip r:embed="rId4">
            <a:extLst>
              <a:ext uri="{28A0092B-C50C-407E-A947-70E740481C1C}">
                <a14:useLocalDpi xmlns:a14="http://schemas.microsoft.com/office/drawing/2010/main" val="0"/>
              </a:ext>
            </a:extLst>
          </a:blip>
          <a:srcRect r="19370"/>
          <a:stretch>
            <a:fillRect/>
          </a:stretch>
        </p:blipFill>
        <p:spPr bwMode="auto">
          <a:xfrm>
            <a:off x="5587171" y="3170853"/>
            <a:ext cx="2609850" cy="238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IE"/>
              <a:t>Examples: HCI</a:t>
            </a:r>
            <a:endParaRPr lang="en-US"/>
          </a:p>
        </p:txBody>
      </p:sp>
      <p:sp>
        <p:nvSpPr>
          <p:cNvPr id="38915" name="Rectangle 3"/>
          <p:cNvSpPr>
            <a:spLocks noGrp="1"/>
          </p:cNvSpPr>
          <p:nvPr>
            <p:ph idx="1"/>
          </p:nvPr>
        </p:nvSpPr>
        <p:spPr/>
        <p:txBody>
          <a:bodyPr/>
          <a:lstStyle/>
          <a:p>
            <a:r>
              <a:rPr lang="en-IE" altLang="en-US" dirty="0"/>
              <a:t>Try to make human computer interfaces more natural</a:t>
            </a:r>
          </a:p>
          <a:p>
            <a:pPr lvl="2"/>
            <a:r>
              <a:rPr lang="en-IE" altLang="en-US" dirty="0"/>
              <a:t>Face recognition</a:t>
            </a:r>
          </a:p>
          <a:p>
            <a:pPr lvl="2"/>
            <a:r>
              <a:rPr lang="en-IE" altLang="en-US" dirty="0"/>
              <a:t>Gesture recognition</a:t>
            </a:r>
          </a:p>
        </p:txBody>
      </p:sp>
      <p:pic>
        <p:nvPicPr>
          <p:cNvPr id="389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4590" y="3018631"/>
            <a:ext cx="3125787" cy="256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891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040" y="3018631"/>
            <a:ext cx="314325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Computer Vision (</a:t>
            </a:r>
            <a:r>
              <a:rPr lang="en-IE" dirty="0" err="1"/>
              <a:t>ct</a:t>
            </a:r>
            <a:r>
              <a:rPr lang="en-IE" dirty="0"/>
              <a:t>)</a:t>
            </a:r>
            <a:endParaRPr lang="en-GB" dirty="0"/>
          </a:p>
        </p:txBody>
      </p:sp>
      <p:sp>
        <p:nvSpPr>
          <p:cNvPr id="3" name="Content Placeholder 2"/>
          <p:cNvSpPr>
            <a:spLocks noGrp="1"/>
          </p:cNvSpPr>
          <p:nvPr>
            <p:ph idx="1"/>
          </p:nvPr>
        </p:nvSpPr>
        <p:spPr/>
        <p:txBody>
          <a:bodyPr/>
          <a:lstStyle/>
          <a:p>
            <a:r>
              <a:rPr lang="en-US" dirty="0"/>
              <a:t>Examples: Self-Driving Cars, Augmented reality (AR) apps, Facial Recognition, Healthcare, …</a:t>
            </a:r>
            <a:endParaRPr lang="en-GB" dirty="0"/>
          </a:p>
          <a:p>
            <a:endParaRPr lang="en-GB" dirty="0"/>
          </a:p>
          <a:p>
            <a:endParaRPr lang="en-GB" dirty="0"/>
          </a:p>
        </p:txBody>
      </p:sp>
      <p:pic>
        <p:nvPicPr>
          <p:cNvPr id="25602" name="Picture 2" descr="Machine Computer Vi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9157" y="2565162"/>
            <a:ext cx="7178040" cy="2160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35841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IE" dirty="0"/>
              <a:t>Key Stages in Digital Image Processing</a:t>
            </a:r>
            <a:endParaRPr lang="en-US" dirty="0"/>
          </a:p>
        </p:txBody>
      </p:sp>
      <p:sp>
        <p:nvSpPr>
          <p:cNvPr id="39939" name="Rectangle 19"/>
          <p:cNvSpPr>
            <a:spLocks noChangeArrowheads="1"/>
          </p:cNvSpPr>
          <p:nvPr/>
        </p:nvSpPr>
        <p:spPr bwMode="auto">
          <a:xfrm>
            <a:off x="550863" y="3643427"/>
            <a:ext cx="1695450" cy="830263"/>
          </a:xfrm>
          <a:prstGeom prst="rect">
            <a:avLst/>
          </a:prstGeom>
          <a:solidFill>
            <a:schemeClr val="bg1"/>
          </a:solidFill>
          <a:ln w="12700">
            <a:solidFill>
              <a:schemeClr val="tx1"/>
            </a:solidFill>
            <a:miter lim="800000"/>
            <a:headEnd/>
            <a:tailEnd/>
          </a:ln>
        </p:spPr>
        <p:txBody>
          <a:bodyPr anchor="ctr"/>
          <a:lstStyle/>
          <a:p>
            <a:pPr algn="ctr" eaLnBrk="1" hangingPunct="1"/>
            <a:r>
              <a:rPr lang="en-IE" altLang="en-US"/>
              <a:t>Image Acquisition</a:t>
            </a:r>
            <a:endParaRPr lang="en-US" altLang="en-US"/>
          </a:p>
        </p:txBody>
      </p:sp>
      <p:sp>
        <p:nvSpPr>
          <p:cNvPr id="39940" name="Rectangle 20"/>
          <p:cNvSpPr>
            <a:spLocks noChangeArrowheads="1"/>
          </p:cNvSpPr>
          <p:nvPr/>
        </p:nvSpPr>
        <p:spPr bwMode="auto">
          <a:xfrm>
            <a:off x="2532063" y="1306627"/>
            <a:ext cx="1695450" cy="830263"/>
          </a:xfrm>
          <a:prstGeom prst="rect">
            <a:avLst/>
          </a:prstGeom>
          <a:solidFill>
            <a:schemeClr val="bg1"/>
          </a:solidFill>
          <a:ln w="12700">
            <a:solidFill>
              <a:schemeClr val="tx1"/>
            </a:solidFill>
            <a:miter lim="800000"/>
            <a:headEnd/>
            <a:tailEnd/>
          </a:ln>
        </p:spPr>
        <p:txBody>
          <a:bodyPr anchor="ctr"/>
          <a:lstStyle/>
          <a:p>
            <a:pPr algn="ctr" eaLnBrk="1" hangingPunct="1"/>
            <a:r>
              <a:rPr lang="en-IE" altLang="en-US"/>
              <a:t>Image Restoration</a:t>
            </a:r>
            <a:endParaRPr lang="en-US" altLang="en-US"/>
          </a:p>
        </p:txBody>
      </p:sp>
      <p:sp>
        <p:nvSpPr>
          <p:cNvPr id="39941" name="Rectangle 21"/>
          <p:cNvSpPr>
            <a:spLocks noChangeArrowheads="1"/>
          </p:cNvSpPr>
          <p:nvPr/>
        </p:nvSpPr>
        <p:spPr bwMode="auto">
          <a:xfrm>
            <a:off x="4910138" y="1306627"/>
            <a:ext cx="1695450" cy="830263"/>
          </a:xfrm>
          <a:prstGeom prst="rect">
            <a:avLst/>
          </a:prstGeom>
          <a:solidFill>
            <a:schemeClr val="bg1"/>
          </a:solidFill>
          <a:ln w="12700">
            <a:solidFill>
              <a:schemeClr val="tx1"/>
            </a:solidFill>
            <a:miter lim="800000"/>
            <a:headEnd/>
            <a:tailEnd/>
          </a:ln>
        </p:spPr>
        <p:txBody>
          <a:bodyPr anchor="ctr"/>
          <a:lstStyle/>
          <a:p>
            <a:pPr algn="ctr" eaLnBrk="1" hangingPunct="1"/>
            <a:r>
              <a:rPr lang="en-IE" altLang="en-US"/>
              <a:t>Morphological Processing</a:t>
            </a:r>
            <a:endParaRPr lang="en-US" altLang="en-US"/>
          </a:p>
        </p:txBody>
      </p:sp>
      <p:sp>
        <p:nvSpPr>
          <p:cNvPr id="39942" name="Rectangle 22"/>
          <p:cNvSpPr>
            <a:spLocks noChangeArrowheads="1"/>
          </p:cNvSpPr>
          <p:nvPr/>
        </p:nvSpPr>
        <p:spPr bwMode="auto">
          <a:xfrm>
            <a:off x="6877050" y="2519477"/>
            <a:ext cx="1695450" cy="830263"/>
          </a:xfrm>
          <a:prstGeom prst="rect">
            <a:avLst/>
          </a:prstGeom>
          <a:solidFill>
            <a:schemeClr val="bg1"/>
          </a:solidFill>
          <a:ln w="12700">
            <a:solidFill>
              <a:schemeClr val="tx1"/>
            </a:solidFill>
            <a:miter lim="800000"/>
            <a:headEnd/>
            <a:tailEnd/>
          </a:ln>
        </p:spPr>
        <p:txBody>
          <a:bodyPr anchor="ctr"/>
          <a:lstStyle/>
          <a:p>
            <a:pPr algn="ctr" eaLnBrk="1" hangingPunct="1"/>
            <a:r>
              <a:rPr lang="en-IE" altLang="en-US"/>
              <a:t>Segmentation</a:t>
            </a:r>
            <a:endParaRPr lang="en-US" altLang="en-US"/>
          </a:p>
        </p:txBody>
      </p:sp>
      <p:sp>
        <p:nvSpPr>
          <p:cNvPr id="39943" name="Rectangle 23"/>
          <p:cNvSpPr>
            <a:spLocks noChangeArrowheads="1"/>
          </p:cNvSpPr>
          <p:nvPr/>
        </p:nvSpPr>
        <p:spPr bwMode="auto">
          <a:xfrm>
            <a:off x="6877050" y="4767377"/>
            <a:ext cx="1695450" cy="830263"/>
          </a:xfrm>
          <a:prstGeom prst="rect">
            <a:avLst/>
          </a:prstGeom>
          <a:solidFill>
            <a:schemeClr val="bg1"/>
          </a:solidFill>
          <a:ln w="12700">
            <a:solidFill>
              <a:schemeClr val="tx1"/>
            </a:solidFill>
            <a:miter lim="800000"/>
            <a:headEnd/>
            <a:tailEnd/>
          </a:ln>
        </p:spPr>
        <p:txBody>
          <a:bodyPr anchor="ctr"/>
          <a:lstStyle/>
          <a:p>
            <a:pPr algn="ctr" eaLnBrk="1" hangingPunct="1"/>
            <a:r>
              <a:rPr lang="en-IE" altLang="en-US" sz="1700"/>
              <a:t>Representation &amp; Description</a:t>
            </a:r>
            <a:endParaRPr lang="en-US" altLang="en-US" sz="1700"/>
          </a:p>
        </p:txBody>
      </p:sp>
      <p:sp>
        <p:nvSpPr>
          <p:cNvPr id="39944" name="Rectangle 24"/>
          <p:cNvSpPr>
            <a:spLocks noChangeArrowheads="1"/>
          </p:cNvSpPr>
          <p:nvPr/>
        </p:nvSpPr>
        <p:spPr bwMode="auto">
          <a:xfrm>
            <a:off x="550863" y="2519477"/>
            <a:ext cx="1695450" cy="830263"/>
          </a:xfrm>
          <a:prstGeom prst="rect">
            <a:avLst/>
          </a:prstGeom>
          <a:solidFill>
            <a:schemeClr val="bg1"/>
          </a:solidFill>
          <a:ln w="12700">
            <a:solidFill>
              <a:schemeClr val="tx1"/>
            </a:solidFill>
            <a:miter lim="800000"/>
            <a:headEnd/>
            <a:tailEnd/>
          </a:ln>
        </p:spPr>
        <p:txBody>
          <a:bodyPr anchor="ctr"/>
          <a:lstStyle/>
          <a:p>
            <a:pPr algn="ctr" eaLnBrk="1" hangingPunct="1"/>
            <a:r>
              <a:rPr lang="en-IE" altLang="en-US" dirty="0"/>
              <a:t>Image Enhancement</a:t>
            </a:r>
            <a:endParaRPr lang="en-US" altLang="en-US" dirty="0"/>
          </a:p>
        </p:txBody>
      </p:sp>
      <p:sp>
        <p:nvSpPr>
          <p:cNvPr id="39945" name="Rectangle 25"/>
          <p:cNvSpPr>
            <a:spLocks noChangeArrowheads="1"/>
          </p:cNvSpPr>
          <p:nvPr/>
        </p:nvSpPr>
        <p:spPr bwMode="auto">
          <a:xfrm>
            <a:off x="6877050" y="3643427"/>
            <a:ext cx="1695450" cy="830263"/>
          </a:xfrm>
          <a:prstGeom prst="rect">
            <a:avLst/>
          </a:prstGeom>
          <a:solidFill>
            <a:schemeClr val="bg1"/>
          </a:solidFill>
          <a:ln w="12700">
            <a:solidFill>
              <a:schemeClr val="tx1"/>
            </a:solidFill>
            <a:miter lim="800000"/>
            <a:headEnd/>
            <a:tailEnd/>
          </a:ln>
        </p:spPr>
        <p:txBody>
          <a:bodyPr anchor="ctr"/>
          <a:lstStyle/>
          <a:p>
            <a:pPr algn="ctr" eaLnBrk="1" hangingPunct="1"/>
            <a:r>
              <a:rPr lang="en-IE" altLang="en-US" sz="1700"/>
              <a:t>Object Recognition</a:t>
            </a:r>
            <a:endParaRPr lang="en-US" altLang="en-US" sz="1700"/>
          </a:p>
        </p:txBody>
      </p:sp>
      <p:sp>
        <p:nvSpPr>
          <p:cNvPr id="39946" name="Text Box 26"/>
          <p:cNvSpPr txBox="1">
            <a:spLocks noChangeArrowheads="1"/>
          </p:cNvSpPr>
          <p:nvPr/>
        </p:nvSpPr>
        <p:spPr bwMode="auto">
          <a:xfrm>
            <a:off x="455613" y="4999152"/>
            <a:ext cx="1885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IE" altLang="en-US"/>
              <a:t>Problem Domain</a:t>
            </a:r>
            <a:endParaRPr lang="en-US" altLang="en-US"/>
          </a:p>
        </p:txBody>
      </p:sp>
      <p:cxnSp>
        <p:nvCxnSpPr>
          <p:cNvPr id="39947" name="AutoShape 27"/>
          <p:cNvCxnSpPr>
            <a:cxnSpLocks noChangeShapeType="1"/>
            <a:stCxn id="39946" idx="0"/>
            <a:endCxn id="39939" idx="2"/>
          </p:cNvCxnSpPr>
          <p:nvPr/>
        </p:nvCxnSpPr>
        <p:spPr bwMode="auto">
          <a:xfrm rot="-5400000">
            <a:off x="1135857" y="4736421"/>
            <a:ext cx="525462"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9948" name="AutoShape 28"/>
          <p:cNvCxnSpPr>
            <a:cxnSpLocks noChangeShapeType="1"/>
            <a:stCxn id="39939" idx="0"/>
            <a:endCxn id="39944" idx="2"/>
          </p:cNvCxnSpPr>
          <p:nvPr/>
        </p:nvCxnSpPr>
        <p:spPr bwMode="auto">
          <a:xfrm rot="-5400000">
            <a:off x="1251744" y="3496584"/>
            <a:ext cx="293687"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9949" name="AutoShape 29"/>
          <p:cNvCxnSpPr>
            <a:cxnSpLocks noChangeShapeType="1"/>
            <a:stCxn id="39945" idx="2"/>
            <a:endCxn id="39943" idx="0"/>
          </p:cNvCxnSpPr>
          <p:nvPr/>
        </p:nvCxnSpPr>
        <p:spPr bwMode="auto">
          <a:xfrm rot="5400000">
            <a:off x="7577931" y="4620534"/>
            <a:ext cx="293687"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9950" name="AutoShape 30"/>
          <p:cNvCxnSpPr>
            <a:cxnSpLocks noChangeShapeType="1"/>
            <a:stCxn id="39942" idx="2"/>
            <a:endCxn id="39945" idx="0"/>
          </p:cNvCxnSpPr>
          <p:nvPr/>
        </p:nvCxnSpPr>
        <p:spPr bwMode="auto">
          <a:xfrm rot="5400000">
            <a:off x="7577931" y="3496584"/>
            <a:ext cx="293687"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9951" name="AutoShape 31"/>
          <p:cNvCxnSpPr>
            <a:cxnSpLocks noChangeShapeType="1"/>
            <a:stCxn id="39941" idx="3"/>
            <a:endCxn id="39942" idx="0"/>
          </p:cNvCxnSpPr>
          <p:nvPr/>
        </p:nvCxnSpPr>
        <p:spPr bwMode="auto">
          <a:xfrm>
            <a:off x="6605588" y="1722552"/>
            <a:ext cx="1119187" cy="79692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9952" name="AutoShape 32"/>
          <p:cNvCxnSpPr>
            <a:cxnSpLocks noChangeShapeType="1"/>
            <a:stCxn id="39940" idx="3"/>
            <a:endCxn id="39941" idx="1"/>
          </p:cNvCxnSpPr>
          <p:nvPr/>
        </p:nvCxnSpPr>
        <p:spPr bwMode="auto">
          <a:xfrm>
            <a:off x="4227513" y="1722552"/>
            <a:ext cx="682625"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9953" name="AutoShape 33"/>
          <p:cNvCxnSpPr>
            <a:cxnSpLocks noChangeShapeType="1"/>
            <a:stCxn id="39944" idx="0"/>
            <a:endCxn id="39940" idx="1"/>
          </p:cNvCxnSpPr>
          <p:nvPr/>
        </p:nvCxnSpPr>
        <p:spPr bwMode="auto">
          <a:xfrm rot="-5400000">
            <a:off x="1566863" y="1554277"/>
            <a:ext cx="796925" cy="113347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39954" name="Rectangle 35"/>
          <p:cNvSpPr>
            <a:spLocks noChangeArrowheads="1"/>
          </p:cNvSpPr>
          <p:nvPr/>
        </p:nvSpPr>
        <p:spPr bwMode="auto">
          <a:xfrm>
            <a:off x="2565400" y="5419840"/>
            <a:ext cx="1695450" cy="830262"/>
          </a:xfrm>
          <a:prstGeom prst="rect">
            <a:avLst/>
          </a:prstGeom>
          <a:solidFill>
            <a:schemeClr val="bg1"/>
          </a:solidFill>
          <a:ln w="25400">
            <a:solidFill>
              <a:schemeClr val="tx1"/>
            </a:solidFill>
            <a:prstDash val="dash"/>
            <a:miter lim="800000"/>
            <a:headEnd/>
            <a:tailEnd/>
          </a:ln>
        </p:spPr>
        <p:txBody>
          <a:bodyPr anchor="ctr"/>
          <a:lstStyle/>
          <a:p>
            <a:pPr algn="ctr" eaLnBrk="1" hangingPunct="1"/>
            <a:r>
              <a:rPr lang="en-IE" altLang="en-US"/>
              <a:t>Colour Image Processing</a:t>
            </a:r>
            <a:endParaRPr lang="en-US" altLang="en-US"/>
          </a:p>
        </p:txBody>
      </p:sp>
      <p:sp>
        <p:nvSpPr>
          <p:cNvPr id="39955" name="Rectangle 36"/>
          <p:cNvSpPr>
            <a:spLocks noChangeArrowheads="1"/>
          </p:cNvSpPr>
          <p:nvPr/>
        </p:nvSpPr>
        <p:spPr bwMode="auto">
          <a:xfrm>
            <a:off x="4808538" y="5419840"/>
            <a:ext cx="1695450" cy="830262"/>
          </a:xfrm>
          <a:prstGeom prst="rect">
            <a:avLst/>
          </a:prstGeom>
          <a:solidFill>
            <a:schemeClr val="bg1"/>
          </a:solidFill>
          <a:ln w="25400">
            <a:solidFill>
              <a:schemeClr val="tx1"/>
            </a:solidFill>
            <a:prstDash val="dash"/>
            <a:miter lim="800000"/>
            <a:headEnd/>
            <a:tailEnd/>
          </a:ln>
        </p:spPr>
        <p:txBody>
          <a:bodyPr anchor="ctr"/>
          <a:lstStyle/>
          <a:p>
            <a:pPr algn="ctr" eaLnBrk="1" hangingPunct="1"/>
            <a:r>
              <a:rPr lang="en-IE" altLang="en-US"/>
              <a:t>Image Compression</a:t>
            </a:r>
            <a:endParaRPr lang="en-US"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IE"/>
              <a:t>Key Stages in Digital Image Processing:</a:t>
            </a:r>
            <a:br>
              <a:rPr lang="en-IE"/>
            </a:br>
            <a:r>
              <a:rPr lang="en-IE"/>
              <a:t>Image Aquisition</a:t>
            </a:r>
            <a:endParaRPr lang="en-US"/>
          </a:p>
        </p:txBody>
      </p:sp>
      <p:sp>
        <p:nvSpPr>
          <p:cNvPr id="40963" name="Rectangle 4"/>
          <p:cNvSpPr>
            <a:spLocks noChangeArrowheads="1"/>
          </p:cNvSpPr>
          <p:nvPr/>
        </p:nvSpPr>
        <p:spPr bwMode="auto">
          <a:xfrm>
            <a:off x="550863" y="4016375"/>
            <a:ext cx="1695450" cy="830263"/>
          </a:xfrm>
          <a:prstGeom prst="rect">
            <a:avLst/>
          </a:prstGeom>
          <a:solidFill>
            <a:schemeClr val="accent1"/>
          </a:solidFill>
          <a:ln w="38100">
            <a:solidFill>
              <a:schemeClr val="tx1"/>
            </a:solidFill>
            <a:miter lim="800000"/>
            <a:headEnd/>
            <a:tailEnd/>
          </a:ln>
        </p:spPr>
        <p:txBody>
          <a:bodyPr anchor="ctr"/>
          <a:lstStyle/>
          <a:p>
            <a:pPr algn="ctr" eaLnBrk="1" hangingPunct="1"/>
            <a:r>
              <a:rPr lang="en-IE" altLang="en-US"/>
              <a:t>Image Acquisition</a:t>
            </a:r>
            <a:endParaRPr lang="en-US" altLang="en-US"/>
          </a:p>
        </p:txBody>
      </p:sp>
      <p:sp>
        <p:nvSpPr>
          <p:cNvPr id="40964" name="Rectangle 5"/>
          <p:cNvSpPr>
            <a:spLocks noChangeArrowheads="1"/>
          </p:cNvSpPr>
          <p:nvPr/>
        </p:nvSpPr>
        <p:spPr bwMode="auto">
          <a:xfrm>
            <a:off x="2532063" y="1679575"/>
            <a:ext cx="1695450" cy="830263"/>
          </a:xfrm>
          <a:prstGeom prst="rect">
            <a:avLst/>
          </a:prstGeom>
          <a:solidFill>
            <a:schemeClr val="bg1"/>
          </a:solidFill>
          <a:ln w="12700">
            <a:solidFill>
              <a:schemeClr val="tx1"/>
            </a:solidFill>
            <a:miter lim="800000"/>
            <a:headEnd/>
            <a:tailEnd/>
          </a:ln>
        </p:spPr>
        <p:txBody>
          <a:bodyPr anchor="ctr"/>
          <a:lstStyle/>
          <a:p>
            <a:pPr algn="ctr" eaLnBrk="1" hangingPunct="1"/>
            <a:r>
              <a:rPr lang="en-IE" altLang="en-US"/>
              <a:t>Image Restoration</a:t>
            </a:r>
            <a:endParaRPr lang="en-US" altLang="en-US"/>
          </a:p>
        </p:txBody>
      </p:sp>
      <p:sp>
        <p:nvSpPr>
          <p:cNvPr id="40965" name="Rectangle 6"/>
          <p:cNvSpPr>
            <a:spLocks noChangeArrowheads="1"/>
          </p:cNvSpPr>
          <p:nvPr/>
        </p:nvSpPr>
        <p:spPr bwMode="auto">
          <a:xfrm>
            <a:off x="4910138" y="1679575"/>
            <a:ext cx="1695450" cy="830263"/>
          </a:xfrm>
          <a:prstGeom prst="rect">
            <a:avLst/>
          </a:prstGeom>
          <a:solidFill>
            <a:schemeClr val="bg1"/>
          </a:solidFill>
          <a:ln w="12700">
            <a:solidFill>
              <a:schemeClr val="tx1"/>
            </a:solidFill>
            <a:miter lim="800000"/>
            <a:headEnd/>
            <a:tailEnd/>
          </a:ln>
        </p:spPr>
        <p:txBody>
          <a:bodyPr anchor="ctr"/>
          <a:lstStyle/>
          <a:p>
            <a:pPr algn="ctr" eaLnBrk="1" hangingPunct="1"/>
            <a:r>
              <a:rPr lang="en-IE" altLang="en-US"/>
              <a:t>Morphological Processing</a:t>
            </a:r>
            <a:endParaRPr lang="en-US" altLang="en-US"/>
          </a:p>
        </p:txBody>
      </p:sp>
      <p:sp>
        <p:nvSpPr>
          <p:cNvPr id="40966" name="Rectangle 7"/>
          <p:cNvSpPr>
            <a:spLocks noChangeArrowheads="1"/>
          </p:cNvSpPr>
          <p:nvPr/>
        </p:nvSpPr>
        <p:spPr bwMode="auto">
          <a:xfrm>
            <a:off x="6877050" y="2892425"/>
            <a:ext cx="1695450" cy="830263"/>
          </a:xfrm>
          <a:prstGeom prst="rect">
            <a:avLst/>
          </a:prstGeom>
          <a:solidFill>
            <a:schemeClr val="bg1"/>
          </a:solidFill>
          <a:ln w="12700">
            <a:solidFill>
              <a:schemeClr val="tx1"/>
            </a:solidFill>
            <a:miter lim="800000"/>
            <a:headEnd/>
            <a:tailEnd/>
          </a:ln>
        </p:spPr>
        <p:txBody>
          <a:bodyPr anchor="ctr"/>
          <a:lstStyle/>
          <a:p>
            <a:pPr algn="ctr" eaLnBrk="1" hangingPunct="1"/>
            <a:r>
              <a:rPr lang="en-IE" altLang="en-US"/>
              <a:t>Segmentation</a:t>
            </a:r>
            <a:endParaRPr lang="en-US" altLang="en-US"/>
          </a:p>
        </p:txBody>
      </p:sp>
      <p:sp>
        <p:nvSpPr>
          <p:cNvPr id="40967" name="Rectangle 8"/>
          <p:cNvSpPr>
            <a:spLocks noChangeArrowheads="1"/>
          </p:cNvSpPr>
          <p:nvPr/>
        </p:nvSpPr>
        <p:spPr bwMode="auto">
          <a:xfrm>
            <a:off x="6877050" y="5140325"/>
            <a:ext cx="1695450" cy="830263"/>
          </a:xfrm>
          <a:prstGeom prst="rect">
            <a:avLst/>
          </a:prstGeom>
          <a:solidFill>
            <a:schemeClr val="bg1"/>
          </a:solidFill>
          <a:ln w="12700">
            <a:solidFill>
              <a:schemeClr val="tx1"/>
            </a:solidFill>
            <a:miter lim="800000"/>
            <a:headEnd/>
            <a:tailEnd/>
          </a:ln>
        </p:spPr>
        <p:txBody>
          <a:bodyPr anchor="ctr"/>
          <a:lstStyle/>
          <a:p>
            <a:pPr algn="ctr" eaLnBrk="1" hangingPunct="1"/>
            <a:r>
              <a:rPr lang="en-IE" altLang="en-US" sz="1700" dirty="0"/>
              <a:t>Representation &amp; Description</a:t>
            </a:r>
            <a:endParaRPr lang="en-US" altLang="en-US" sz="1700" dirty="0"/>
          </a:p>
        </p:txBody>
      </p:sp>
      <p:sp>
        <p:nvSpPr>
          <p:cNvPr id="40968" name="Rectangle 9"/>
          <p:cNvSpPr>
            <a:spLocks noChangeArrowheads="1"/>
          </p:cNvSpPr>
          <p:nvPr/>
        </p:nvSpPr>
        <p:spPr bwMode="auto">
          <a:xfrm>
            <a:off x="550863" y="2892425"/>
            <a:ext cx="1695450" cy="830263"/>
          </a:xfrm>
          <a:prstGeom prst="rect">
            <a:avLst/>
          </a:prstGeom>
          <a:solidFill>
            <a:schemeClr val="bg1"/>
          </a:solidFill>
          <a:ln w="12700">
            <a:solidFill>
              <a:schemeClr val="tx1"/>
            </a:solidFill>
            <a:miter lim="800000"/>
            <a:headEnd/>
            <a:tailEnd/>
          </a:ln>
        </p:spPr>
        <p:txBody>
          <a:bodyPr anchor="ctr"/>
          <a:lstStyle/>
          <a:p>
            <a:pPr algn="ctr" eaLnBrk="1" hangingPunct="1"/>
            <a:r>
              <a:rPr lang="en-IE" altLang="en-US"/>
              <a:t>Image Enhancement</a:t>
            </a:r>
            <a:endParaRPr lang="en-US" altLang="en-US"/>
          </a:p>
        </p:txBody>
      </p:sp>
      <p:sp>
        <p:nvSpPr>
          <p:cNvPr id="40969" name="Rectangle 10"/>
          <p:cNvSpPr>
            <a:spLocks noChangeArrowheads="1"/>
          </p:cNvSpPr>
          <p:nvPr/>
        </p:nvSpPr>
        <p:spPr bwMode="auto">
          <a:xfrm>
            <a:off x="6877050" y="4016375"/>
            <a:ext cx="1695450" cy="830263"/>
          </a:xfrm>
          <a:prstGeom prst="rect">
            <a:avLst/>
          </a:prstGeom>
          <a:solidFill>
            <a:schemeClr val="bg1"/>
          </a:solidFill>
          <a:ln w="12700">
            <a:solidFill>
              <a:schemeClr val="tx1"/>
            </a:solidFill>
            <a:miter lim="800000"/>
            <a:headEnd/>
            <a:tailEnd/>
          </a:ln>
        </p:spPr>
        <p:txBody>
          <a:bodyPr anchor="ctr"/>
          <a:lstStyle/>
          <a:p>
            <a:pPr algn="ctr" eaLnBrk="1" hangingPunct="1"/>
            <a:r>
              <a:rPr lang="en-IE" altLang="en-US" sz="1700" dirty="0"/>
              <a:t>Object Recognition</a:t>
            </a:r>
            <a:endParaRPr lang="en-US" altLang="en-US" sz="1700" dirty="0"/>
          </a:p>
        </p:txBody>
      </p:sp>
      <p:sp>
        <p:nvSpPr>
          <p:cNvPr id="40970" name="Text Box 11"/>
          <p:cNvSpPr txBox="1">
            <a:spLocks noChangeArrowheads="1"/>
          </p:cNvSpPr>
          <p:nvPr/>
        </p:nvSpPr>
        <p:spPr bwMode="auto">
          <a:xfrm>
            <a:off x="455613" y="5372100"/>
            <a:ext cx="1885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IE" altLang="en-US"/>
              <a:t>Problem Domain</a:t>
            </a:r>
            <a:endParaRPr lang="en-US" altLang="en-US"/>
          </a:p>
        </p:txBody>
      </p:sp>
      <p:cxnSp>
        <p:nvCxnSpPr>
          <p:cNvPr id="40971" name="AutoShape 12"/>
          <p:cNvCxnSpPr>
            <a:cxnSpLocks noChangeShapeType="1"/>
            <a:stCxn id="40970" idx="0"/>
            <a:endCxn id="40963" idx="2"/>
          </p:cNvCxnSpPr>
          <p:nvPr/>
        </p:nvCxnSpPr>
        <p:spPr bwMode="auto">
          <a:xfrm rot="-5400000">
            <a:off x="1145382" y="5118894"/>
            <a:ext cx="506412"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0972" name="AutoShape 13"/>
          <p:cNvCxnSpPr>
            <a:cxnSpLocks noChangeShapeType="1"/>
            <a:stCxn id="40963" idx="0"/>
            <a:endCxn id="40968" idx="2"/>
          </p:cNvCxnSpPr>
          <p:nvPr/>
        </p:nvCxnSpPr>
        <p:spPr bwMode="auto">
          <a:xfrm rot="-5400000">
            <a:off x="1261269" y="3860007"/>
            <a:ext cx="274637"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0973" name="AutoShape 14"/>
          <p:cNvCxnSpPr>
            <a:cxnSpLocks noChangeShapeType="1"/>
            <a:stCxn id="40969" idx="2"/>
            <a:endCxn id="40967" idx="0"/>
          </p:cNvCxnSpPr>
          <p:nvPr/>
        </p:nvCxnSpPr>
        <p:spPr bwMode="auto">
          <a:xfrm rot="5400000">
            <a:off x="7577931" y="4993482"/>
            <a:ext cx="293687"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0974" name="AutoShape 15"/>
          <p:cNvCxnSpPr>
            <a:cxnSpLocks noChangeShapeType="1"/>
            <a:stCxn id="40966" idx="2"/>
            <a:endCxn id="40969" idx="0"/>
          </p:cNvCxnSpPr>
          <p:nvPr/>
        </p:nvCxnSpPr>
        <p:spPr bwMode="auto">
          <a:xfrm rot="5400000">
            <a:off x="7577931" y="3869532"/>
            <a:ext cx="293687"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0975" name="AutoShape 16"/>
          <p:cNvCxnSpPr>
            <a:cxnSpLocks noChangeShapeType="1"/>
            <a:stCxn id="40965" idx="3"/>
            <a:endCxn id="40966" idx="0"/>
          </p:cNvCxnSpPr>
          <p:nvPr/>
        </p:nvCxnSpPr>
        <p:spPr bwMode="auto">
          <a:xfrm>
            <a:off x="6605588" y="2095500"/>
            <a:ext cx="1119187" cy="79692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40976" name="AutoShape 17"/>
          <p:cNvCxnSpPr>
            <a:cxnSpLocks noChangeShapeType="1"/>
            <a:stCxn id="40964" idx="3"/>
            <a:endCxn id="40965" idx="1"/>
          </p:cNvCxnSpPr>
          <p:nvPr/>
        </p:nvCxnSpPr>
        <p:spPr bwMode="auto">
          <a:xfrm>
            <a:off x="4227513" y="2095500"/>
            <a:ext cx="682625"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0977" name="AutoShape 18"/>
          <p:cNvCxnSpPr>
            <a:cxnSpLocks noChangeShapeType="1"/>
            <a:stCxn id="40968" idx="0"/>
            <a:endCxn id="40964" idx="1"/>
          </p:cNvCxnSpPr>
          <p:nvPr/>
        </p:nvCxnSpPr>
        <p:spPr bwMode="auto">
          <a:xfrm rot="-5400000">
            <a:off x="1566863" y="1927225"/>
            <a:ext cx="796925" cy="113347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pic>
        <p:nvPicPr>
          <p:cNvPr id="40978" name="Picture 19"/>
          <p:cNvPicPr>
            <a:picLocks noChangeAspect="1" noChangeArrowheads="1"/>
          </p:cNvPicPr>
          <p:nvPr/>
        </p:nvPicPr>
        <p:blipFill>
          <a:blip r:embed="rId3">
            <a:extLst>
              <a:ext uri="{28A0092B-C50C-407E-A947-70E740481C1C}">
                <a14:useLocalDpi xmlns:a14="http://schemas.microsoft.com/office/drawing/2010/main" val="0"/>
              </a:ext>
            </a:extLst>
          </a:blip>
          <a:srcRect b="19398"/>
          <a:stretch>
            <a:fillRect/>
          </a:stretch>
        </p:blipFill>
        <p:spPr bwMode="auto">
          <a:xfrm>
            <a:off x="2552700" y="2894013"/>
            <a:ext cx="4043363" cy="227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9" name="Rectangle 20"/>
          <p:cNvSpPr>
            <a:spLocks noChangeArrowheads="1"/>
          </p:cNvSpPr>
          <p:nvPr/>
        </p:nvSpPr>
        <p:spPr bwMode="auto">
          <a:xfrm>
            <a:off x="2565400"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eaLnBrk="1" hangingPunct="1"/>
            <a:r>
              <a:rPr lang="en-IE" altLang="en-US"/>
              <a:t>Colour Image Processing</a:t>
            </a:r>
            <a:endParaRPr lang="en-US" altLang="en-US"/>
          </a:p>
        </p:txBody>
      </p:sp>
      <p:sp>
        <p:nvSpPr>
          <p:cNvPr id="40980" name="Rectangle 21"/>
          <p:cNvSpPr>
            <a:spLocks noChangeArrowheads="1"/>
          </p:cNvSpPr>
          <p:nvPr/>
        </p:nvSpPr>
        <p:spPr bwMode="auto">
          <a:xfrm>
            <a:off x="4808538"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eaLnBrk="1" hangingPunct="1"/>
            <a:r>
              <a:rPr lang="en-IE" altLang="en-US"/>
              <a:t>Image Compression</a:t>
            </a:r>
            <a:endParaRPr lang="en-US"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AutoShape 28"/>
          <p:cNvSpPr>
            <a:spLocks noChangeArrowheads="1"/>
          </p:cNvSpPr>
          <p:nvPr/>
        </p:nvSpPr>
        <p:spPr bwMode="auto">
          <a:xfrm>
            <a:off x="4371975" y="3608388"/>
            <a:ext cx="400050" cy="414337"/>
          </a:xfrm>
          <a:prstGeom prst="rightArrow">
            <a:avLst>
              <a:gd name="adj1" fmla="val 50000"/>
              <a:gd name="adj2" fmla="val 25000"/>
            </a:avLst>
          </a:prstGeom>
          <a:solidFill>
            <a:schemeClr val="accent1"/>
          </a:solidFill>
          <a:ln w="12700">
            <a:solidFill>
              <a:schemeClr val="tx1"/>
            </a:solidFill>
            <a:miter lim="800000"/>
            <a:headEnd/>
            <a:tailEnd/>
          </a:ln>
        </p:spPr>
        <p:txBody>
          <a:bodyPr wrap="none" anchor="ctr"/>
          <a:lstStyle/>
          <a:p>
            <a:pPr eaLnBrk="1" hangingPunct="1"/>
            <a:endParaRPr lang="en-GB" altLang="en-US"/>
          </a:p>
        </p:txBody>
      </p:sp>
      <p:sp>
        <p:nvSpPr>
          <p:cNvPr id="28675" name="Rectangle 2"/>
          <p:cNvSpPr>
            <a:spLocks noGrp="1" noChangeArrowheads="1"/>
          </p:cNvSpPr>
          <p:nvPr>
            <p:ph type="title"/>
          </p:nvPr>
        </p:nvSpPr>
        <p:spPr/>
        <p:txBody>
          <a:bodyPr/>
          <a:lstStyle/>
          <a:p>
            <a:r>
              <a:rPr lang="en-IE"/>
              <a:t>Key Stages in Digital Image Processing:</a:t>
            </a:r>
            <a:br>
              <a:rPr lang="en-IE"/>
            </a:br>
            <a:r>
              <a:rPr lang="en-IE"/>
              <a:t>Image Enhancement</a:t>
            </a:r>
            <a:endParaRPr lang="en-US"/>
          </a:p>
        </p:txBody>
      </p:sp>
      <p:sp>
        <p:nvSpPr>
          <p:cNvPr id="41988" name="Rectangle 4"/>
          <p:cNvSpPr>
            <a:spLocks noChangeArrowheads="1"/>
          </p:cNvSpPr>
          <p:nvPr/>
        </p:nvSpPr>
        <p:spPr bwMode="auto">
          <a:xfrm>
            <a:off x="550863" y="4016375"/>
            <a:ext cx="1695450" cy="830263"/>
          </a:xfrm>
          <a:prstGeom prst="rect">
            <a:avLst/>
          </a:prstGeom>
          <a:solidFill>
            <a:schemeClr val="bg1"/>
          </a:solidFill>
          <a:ln w="12700">
            <a:solidFill>
              <a:schemeClr val="tx1"/>
            </a:solidFill>
            <a:miter lim="800000"/>
            <a:headEnd/>
            <a:tailEnd/>
          </a:ln>
        </p:spPr>
        <p:txBody>
          <a:bodyPr anchor="ctr"/>
          <a:lstStyle/>
          <a:p>
            <a:pPr algn="ctr" eaLnBrk="1" hangingPunct="1"/>
            <a:r>
              <a:rPr lang="en-IE" altLang="en-US"/>
              <a:t>Image Acquisition</a:t>
            </a:r>
            <a:endParaRPr lang="en-US" altLang="en-US"/>
          </a:p>
        </p:txBody>
      </p:sp>
      <p:sp>
        <p:nvSpPr>
          <p:cNvPr id="41989" name="Rectangle 5"/>
          <p:cNvSpPr>
            <a:spLocks noChangeArrowheads="1"/>
          </p:cNvSpPr>
          <p:nvPr/>
        </p:nvSpPr>
        <p:spPr bwMode="auto">
          <a:xfrm>
            <a:off x="2532063" y="1679575"/>
            <a:ext cx="1695450" cy="830263"/>
          </a:xfrm>
          <a:prstGeom prst="rect">
            <a:avLst/>
          </a:prstGeom>
          <a:solidFill>
            <a:schemeClr val="bg1"/>
          </a:solidFill>
          <a:ln w="12700">
            <a:solidFill>
              <a:schemeClr val="tx1"/>
            </a:solidFill>
            <a:miter lim="800000"/>
            <a:headEnd/>
            <a:tailEnd/>
          </a:ln>
        </p:spPr>
        <p:txBody>
          <a:bodyPr anchor="ctr"/>
          <a:lstStyle/>
          <a:p>
            <a:pPr algn="ctr" eaLnBrk="1" hangingPunct="1"/>
            <a:r>
              <a:rPr lang="en-IE" altLang="en-US"/>
              <a:t>Image Restoration</a:t>
            </a:r>
            <a:endParaRPr lang="en-US" altLang="en-US"/>
          </a:p>
        </p:txBody>
      </p:sp>
      <p:sp>
        <p:nvSpPr>
          <p:cNvPr id="41990" name="Rectangle 6"/>
          <p:cNvSpPr>
            <a:spLocks noChangeArrowheads="1"/>
          </p:cNvSpPr>
          <p:nvPr/>
        </p:nvSpPr>
        <p:spPr bwMode="auto">
          <a:xfrm>
            <a:off x="4910138" y="1679575"/>
            <a:ext cx="1695450" cy="830263"/>
          </a:xfrm>
          <a:prstGeom prst="rect">
            <a:avLst/>
          </a:prstGeom>
          <a:solidFill>
            <a:schemeClr val="bg1"/>
          </a:solidFill>
          <a:ln w="12700">
            <a:solidFill>
              <a:schemeClr val="tx1"/>
            </a:solidFill>
            <a:miter lim="800000"/>
            <a:headEnd/>
            <a:tailEnd/>
          </a:ln>
        </p:spPr>
        <p:txBody>
          <a:bodyPr anchor="ctr"/>
          <a:lstStyle/>
          <a:p>
            <a:pPr algn="ctr" eaLnBrk="1" hangingPunct="1"/>
            <a:r>
              <a:rPr lang="en-IE" altLang="en-US"/>
              <a:t>Morphological Processing</a:t>
            </a:r>
            <a:endParaRPr lang="en-US" altLang="en-US"/>
          </a:p>
        </p:txBody>
      </p:sp>
      <p:sp>
        <p:nvSpPr>
          <p:cNvPr id="41991" name="Rectangle 7"/>
          <p:cNvSpPr>
            <a:spLocks noChangeArrowheads="1"/>
          </p:cNvSpPr>
          <p:nvPr/>
        </p:nvSpPr>
        <p:spPr bwMode="auto">
          <a:xfrm>
            <a:off x="6877050" y="2892425"/>
            <a:ext cx="1695450" cy="830263"/>
          </a:xfrm>
          <a:prstGeom prst="rect">
            <a:avLst/>
          </a:prstGeom>
          <a:solidFill>
            <a:schemeClr val="bg1"/>
          </a:solidFill>
          <a:ln w="12700">
            <a:solidFill>
              <a:schemeClr val="tx1"/>
            </a:solidFill>
            <a:miter lim="800000"/>
            <a:headEnd/>
            <a:tailEnd/>
          </a:ln>
        </p:spPr>
        <p:txBody>
          <a:bodyPr anchor="ctr"/>
          <a:lstStyle/>
          <a:p>
            <a:pPr algn="ctr" eaLnBrk="1" hangingPunct="1"/>
            <a:r>
              <a:rPr lang="en-IE" altLang="en-US"/>
              <a:t>Segmentation</a:t>
            </a:r>
            <a:endParaRPr lang="en-US" altLang="en-US"/>
          </a:p>
        </p:txBody>
      </p:sp>
      <p:sp>
        <p:nvSpPr>
          <p:cNvPr id="41992" name="Rectangle 8"/>
          <p:cNvSpPr>
            <a:spLocks noChangeArrowheads="1"/>
          </p:cNvSpPr>
          <p:nvPr/>
        </p:nvSpPr>
        <p:spPr bwMode="auto">
          <a:xfrm>
            <a:off x="6877050" y="5140325"/>
            <a:ext cx="1695450" cy="830263"/>
          </a:xfrm>
          <a:prstGeom prst="rect">
            <a:avLst/>
          </a:prstGeom>
          <a:solidFill>
            <a:schemeClr val="bg1"/>
          </a:solidFill>
          <a:ln w="12700">
            <a:solidFill>
              <a:schemeClr val="tx1"/>
            </a:solidFill>
            <a:miter lim="800000"/>
            <a:headEnd/>
            <a:tailEnd/>
          </a:ln>
        </p:spPr>
        <p:txBody>
          <a:bodyPr anchor="ctr"/>
          <a:lstStyle/>
          <a:p>
            <a:pPr algn="ctr" eaLnBrk="1" hangingPunct="1"/>
            <a:r>
              <a:rPr lang="en-IE" altLang="en-US" sz="1700"/>
              <a:t>Representation &amp; Description</a:t>
            </a:r>
            <a:endParaRPr lang="en-US" altLang="en-US" sz="1700"/>
          </a:p>
        </p:txBody>
      </p:sp>
      <p:sp>
        <p:nvSpPr>
          <p:cNvPr id="41993" name="Rectangle 9"/>
          <p:cNvSpPr>
            <a:spLocks noChangeArrowheads="1"/>
          </p:cNvSpPr>
          <p:nvPr/>
        </p:nvSpPr>
        <p:spPr bwMode="auto">
          <a:xfrm>
            <a:off x="550863" y="2892425"/>
            <a:ext cx="1695450" cy="830263"/>
          </a:xfrm>
          <a:prstGeom prst="rect">
            <a:avLst/>
          </a:prstGeom>
          <a:solidFill>
            <a:schemeClr val="accent1"/>
          </a:solidFill>
          <a:ln w="38100">
            <a:solidFill>
              <a:schemeClr val="tx1"/>
            </a:solidFill>
            <a:miter lim="800000"/>
            <a:headEnd/>
            <a:tailEnd/>
          </a:ln>
        </p:spPr>
        <p:txBody>
          <a:bodyPr anchor="ctr"/>
          <a:lstStyle/>
          <a:p>
            <a:pPr algn="ctr" eaLnBrk="1" hangingPunct="1"/>
            <a:r>
              <a:rPr lang="en-IE" altLang="en-US"/>
              <a:t>Image Enhancement</a:t>
            </a:r>
            <a:endParaRPr lang="en-US" altLang="en-US"/>
          </a:p>
        </p:txBody>
      </p:sp>
      <p:sp>
        <p:nvSpPr>
          <p:cNvPr id="41994" name="Rectangle 10"/>
          <p:cNvSpPr>
            <a:spLocks noChangeArrowheads="1"/>
          </p:cNvSpPr>
          <p:nvPr/>
        </p:nvSpPr>
        <p:spPr bwMode="auto">
          <a:xfrm>
            <a:off x="6877050" y="4016375"/>
            <a:ext cx="1695450" cy="830263"/>
          </a:xfrm>
          <a:prstGeom prst="rect">
            <a:avLst/>
          </a:prstGeom>
          <a:solidFill>
            <a:schemeClr val="bg1"/>
          </a:solidFill>
          <a:ln w="12700">
            <a:solidFill>
              <a:schemeClr val="tx1"/>
            </a:solidFill>
            <a:miter lim="800000"/>
            <a:headEnd/>
            <a:tailEnd/>
          </a:ln>
        </p:spPr>
        <p:txBody>
          <a:bodyPr anchor="ctr"/>
          <a:lstStyle/>
          <a:p>
            <a:pPr algn="ctr" eaLnBrk="1" hangingPunct="1"/>
            <a:r>
              <a:rPr lang="en-IE" altLang="en-US" sz="1700"/>
              <a:t>Object Recognition</a:t>
            </a:r>
            <a:endParaRPr lang="en-US" altLang="en-US" sz="1700"/>
          </a:p>
        </p:txBody>
      </p:sp>
      <p:sp>
        <p:nvSpPr>
          <p:cNvPr id="41995" name="Text Box 11"/>
          <p:cNvSpPr txBox="1">
            <a:spLocks noChangeArrowheads="1"/>
          </p:cNvSpPr>
          <p:nvPr/>
        </p:nvSpPr>
        <p:spPr bwMode="auto">
          <a:xfrm>
            <a:off x="455613" y="5372100"/>
            <a:ext cx="1885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IE" altLang="en-US"/>
              <a:t>Problem Domain</a:t>
            </a:r>
            <a:endParaRPr lang="en-US" altLang="en-US"/>
          </a:p>
        </p:txBody>
      </p:sp>
      <p:cxnSp>
        <p:nvCxnSpPr>
          <p:cNvPr id="41996" name="AutoShape 12"/>
          <p:cNvCxnSpPr>
            <a:cxnSpLocks noChangeShapeType="1"/>
            <a:stCxn id="41995" idx="0"/>
            <a:endCxn id="41988" idx="2"/>
          </p:cNvCxnSpPr>
          <p:nvPr/>
        </p:nvCxnSpPr>
        <p:spPr bwMode="auto">
          <a:xfrm rot="-5400000">
            <a:off x="1135857" y="5109369"/>
            <a:ext cx="525462"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1997" name="AutoShape 13"/>
          <p:cNvCxnSpPr>
            <a:cxnSpLocks noChangeShapeType="1"/>
            <a:stCxn id="41988" idx="0"/>
            <a:endCxn id="41993" idx="2"/>
          </p:cNvCxnSpPr>
          <p:nvPr/>
        </p:nvCxnSpPr>
        <p:spPr bwMode="auto">
          <a:xfrm rot="-5400000">
            <a:off x="1261269" y="3879057"/>
            <a:ext cx="274637"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1998" name="AutoShape 14"/>
          <p:cNvCxnSpPr>
            <a:cxnSpLocks noChangeShapeType="1"/>
            <a:stCxn id="41994" idx="2"/>
            <a:endCxn id="41992" idx="0"/>
          </p:cNvCxnSpPr>
          <p:nvPr/>
        </p:nvCxnSpPr>
        <p:spPr bwMode="auto">
          <a:xfrm rot="5400000">
            <a:off x="7577931" y="4993482"/>
            <a:ext cx="293687"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1999" name="AutoShape 15"/>
          <p:cNvCxnSpPr>
            <a:cxnSpLocks noChangeShapeType="1"/>
            <a:stCxn id="41991" idx="2"/>
            <a:endCxn id="41994" idx="0"/>
          </p:cNvCxnSpPr>
          <p:nvPr/>
        </p:nvCxnSpPr>
        <p:spPr bwMode="auto">
          <a:xfrm rot="5400000">
            <a:off x="7577931" y="3869532"/>
            <a:ext cx="293687"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2000" name="AutoShape 16"/>
          <p:cNvCxnSpPr>
            <a:cxnSpLocks noChangeShapeType="1"/>
            <a:stCxn id="41990" idx="3"/>
            <a:endCxn id="41991" idx="0"/>
          </p:cNvCxnSpPr>
          <p:nvPr/>
        </p:nvCxnSpPr>
        <p:spPr bwMode="auto">
          <a:xfrm>
            <a:off x="6605588" y="2095500"/>
            <a:ext cx="1119187" cy="79692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42001" name="AutoShape 17"/>
          <p:cNvCxnSpPr>
            <a:cxnSpLocks noChangeShapeType="1"/>
            <a:stCxn id="41989" idx="3"/>
            <a:endCxn id="41990" idx="1"/>
          </p:cNvCxnSpPr>
          <p:nvPr/>
        </p:nvCxnSpPr>
        <p:spPr bwMode="auto">
          <a:xfrm>
            <a:off x="4227513" y="2095500"/>
            <a:ext cx="682625"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2002" name="AutoShape 18"/>
          <p:cNvCxnSpPr>
            <a:cxnSpLocks noChangeShapeType="1"/>
            <a:stCxn id="41993" idx="0"/>
            <a:endCxn id="41989" idx="1"/>
          </p:cNvCxnSpPr>
          <p:nvPr/>
        </p:nvCxnSpPr>
        <p:spPr bwMode="auto">
          <a:xfrm rot="-5400000">
            <a:off x="1576388" y="1917700"/>
            <a:ext cx="777875" cy="113347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42003" name="Rectangle 20"/>
          <p:cNvSpPr>
            <a:spLocks noChangeArrowheads="1"/>
          </p:cNvSpPr>
          <p:nvPr/>
        </p:nvSpPr>
        <p:spPr bwMode="auto">
          <a:xfrm>
            <a:off x="2565400"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eaLnBrk="1" hangingPunct="1"/>
            <a:r>
              <a:rPr lang="en-IE" altLang="en-US"/>
              <a:t>Colour Image Processing</a:t>
            </a:r>
            <a:endParaRPr lang="en-US" altLang="en-US"/>
          </a:p>
        </p:txBody>
      </p:sp>
      <p:sp>
        <p:nvSpPr>
          <p:cNvPr id="42004" name="Rectangle 21"/>
          <p:cNvSpPr>
            <a:spLocks noChangeArrowheads="1"/>
          </p:cNvSpPr>
          <p:nvPr/>
        </p:nvSpPr>
        <p:spPr bwMode="auto">
          <a:xfrm>
            <a:off x="4808538"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eaLnBrk="1" hangingPunct="1"/>
            <a:r>
              <a:rPr lang="en-IE" altLang="en-US"/>
              <a:t>Image Compression</a:t>
            </a:r>
            <a:endParaRPr lang="en-US" altLang="en-US"/>
          </a:p>
        </p:txBody>
      </p:sp>
      <p:pic>
        <p:nvPicPr>
          <p:cNvPr id="42005" name="Picture 24"/>
          <p:cNvPicPr>
            <a:picLocks noChangeAspect="1" noChangeArrowheads="1"/>
          </p:cNvPicPr>
          <p:nvPr/>
        </p:nvPicPr>
        <p:blipFill>
          <a:blip r:embed="rId3">
            <a:extLst>
              <a:ext uri="{28A0092B-C50C-407E-A947-70E740481C1C}">
                <a14:useLocalDpi xmlns:a14="http://schemas.microsoft.com/office/drawing/2010/main" val="0"/>
              </a:ext>
            </a:extLst>
          </a:blip>
          <a:srcRect l="40881" t="1314" r="19798" b="50453"/>
          <a:stretch>
            <a:fillRect/>
          </a:stretch>
        </p:blipFill>
        <p:spPr bwMode="auto">
          <a:xfrm>
            <a:off x="2397125" y="2860675"/>
            <a:ext cx="2001838" cy="19780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2006" name="Picture 27"/>
          <p:cNvPicPr>
            <a:picLocks noChangeAspect="1" noChangeArrowheads="1"/>
          </p:cNvPicPr>
          <p:nvPr/>
        </p:nvPicPr>
        <p:blipFill>
          <a:blip r:embed="rId3">
            <a:extLst>
              <a:ext uri="{28A0092B-C50C-407E-A947-70E740481C1C}">
                <a14:useLocalDpi xmlns:a14="http://schemas.microsoft.com/office/drawing/2010/main" val="0"/>
              </a:ext>
            </a:extLst>
          </a:blip>
          <a:srcRect l="1335" t="50766" r="59975"/>
          <a:stretch>
            <a:fillRect/>
          </a:stretch>
        </p:blipFill>
        <p:spPr bwMode="auto">
          <a:xfrm>
            <a:off x="4768850" y="2889250"/>
            <a:ext cx="1968500" cy="20177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2007" name="Picture 30" descr="boo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3" y="6664325"/>
            <a:ext cx="260351"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IE"/>
              <a:t>Key Stages in Digital Image Processing:</a:t>
            </a:r>
            <a:br>
              <a:rPr lang="en-IE"/>
            </a:br>
            <a:r>
              <a:rPr lang="en-IE"/>
              <a:t>Image Restoration</a:t>
            </a:r>
            <a:endParaRPr lang="en-US"/>
          </a:p>
        </p:txBody>
      </p:sp>
      <p:sp>
        <p:nvSpPr>
          <p:cNvPr id="43011" name="Rectangle 4"/>
          <p:cNvSpPr>
            <a:spLocks noChangeArrowheads="1"/>
          </p:cNvSpPr>
          <p:nvPr/>
        </p:nvSpPr>
        <p:spPr bwMode="auto">
          <a:xfrm>
            <a:off x="550863" y="4016375"/>
            <a:ext cx="1695450" cy="830263"/>
          </a:xfrm>
          <a:prstGeom prst="rect">
            <a:avLst/>
          </a:prstGeom>
          <a:solidFill>
            <a:schemeClr val="bg1"/>
          </a:solidFill>
          <a:ln w="12700">
            <a:solidFill>
              <a:schemeClr val="tx1"/>
            </a:solidFill>
            <a:miter lim="800000"/>
            <a:headEnd/>
            <a:tailEnd/>
          </a:ln>
        </p:spPr>
        <p:txBody>
          <a:bodyPr anchor="ctr"/>
          <a:lstStyle/>
          <a:p>
            <a:pPr algn="ctr" eaLnBrk="1" hangingPunct="1"/>
            <a:r>
              <a:rPr lang="en-IE" altLang="en-US"/>
              <a:t>Image Acquisition</a:t>
            </a:r>
            <a:endParaRPr lang="en-US" altLang="en-US"/>
          </a:p>
        </p:txBody>
      </p:sp>
      <p:sp>
        <p:nvSpPr>
          <p:cNvPr id="43012" name="Rectangle 5"/>
          <p:cNvSpPr>
            <a:spLocks noChangeArrowheads="1"/>
          </p:cNvSpPr>
          <p:nvPr/>
        </p:nvSpPr>
        <p:spPr bwMode="auto">
          <a:xfrm>
            <a:off x="2532063" y="1679575"/>
            <a:ext cx="1695450" cy="830263"/>
          </a:xfrm>
          <a:prstGeom prst="rect">
            <a:avLst/>
          </a:prstGeom>
          <a:solidFill>
            <a:schemeClr val="accent1"/>
          </a:solidFill>
          <a:ln w="38100">
            <a:solidFill>
              <a:schemeClr val="tx1"/>
            </a:solidFill>
            <a:miter lim="800000"/>
            <a:headEnd/>
            <a:tailEnd/>
          </a:ln>
        </p:spPr>
        <p:txBody>
          <a:bodyPr anchor="ctr"/>
          <a:lstStyle/>
          <a:p>
            <a:pPr algn="ctr" eaLnBrk="1" hangingPunct="1"/>
            <a:r>
              <a:rPr lang="en-IE" altLang="en-US"/>
              <a:t>Image Restoration</a:t>
            </a:r>
            <a:endParaRPr lang="en-US" altLang="en-US"/>
          </a:p>
        </p:txBody>
      </p:sp>
      <p:sp>
        <p:nvSpPr>
          <p:cNvPr id="43013" name="Rectangle 6"/>
          <p:cNvSpPr>
            <a:spLocks noChangeArrowheads="1"/>
          </p:cNvSpPr>
          <p:nvPr/>
        </p:nvSpPr>
        <p:spPr bwMode="auto">
          <a:xfrm>
            <a:off x="4910138" y="1679575"/>
            <a:ext cx="1695450" cy="830263"/>
          </a:xfrm>
          <a:prstGeom prst="rect">
            <a:avLst/>
          </a:prstGeom>
          <a:solidFill>
            <a:schemeClr val="bg1"/>
          </a:solidFill>
          <a:ln w="12700">
            <a:solidFill>
              <a:schemeClr val="tx1"/>
            </a:solidFill>
            <a:miter lim="800000"/>
            <a:headEnd/>
            <a:tailEnd/>
          </a:ln>
        </p:spPr>
        <p:txBody>
          <a:bodyPr anchor="ctr"/>
          <a:lstStyle/>
          <a:p>
            <a:pPr algn="ctr" eaLnBrk="1" hangingPunct="1"/>
            <a:r>
              <a:rPr lang="en-IE" altLang="en-US"/>
              <a:t>Morphological Processing</a:t>
            </a:r>
            <a:endParaRPr lang="en-US" altLang="en-US"/>
          </a:p>
        </p:txBody>
      </p:sp>
      <p:sp>
        <p:nvSpPr>
          <p:cNvPr id="43014" name="Rectangle 7"/>
          <p:cNvSpPr>
            <a:spLocks noChangeArrowheads="1"/>
          </p:cNvSpPr>
          <p:nvPr/>
        </p:nvSpPr>
        <p:spPr bwMode="auto">
          <a:xfrm>
            <a:off x="6877050" y="2892425"/>
            <a:ext cx="1695450" cy="830263"/>
          </a:xfrm>
          <a:prstGeom prst="rect">
            <a:avLst/>
          </a:prstGeom>
          <a:solidFill>
            <a:schemeClr val="bg1"/>
          </a:solidFill>
          <a:ln w="12700">
            <a:solidFill>
              <a:schemeClr val="tx1"/>
            </a:solidFill>
            <a:miter lim="800000"/>
            <a:headEnd/>
            <a:tailEnd/>
          </a:ln>
        </p:spPr>
        <p:txBody>
          <a:bodyPr anchor="ctr"/>
          <a:lstStyle/>
          <a:p>
            <a:pPr algn="ctr" eaLnBrk="1" hangingPunct="1"/>
            <a:r>
              <a:rPr lang="en-IE" altLang="en-US"/>
              <a:t>Segmentation</a:t>
            </a:r>
            <a:endParaRPr lang="en-US" altLang="en-US"/>
          </a:p>
        </p:txBody>
      </p:sp>
      <p:sp>
        <p:nvSpPr>
          <p:cNvPr id="43015" name="Rectangle 8"/>
          <p:cNvSpPr>
            <a:spLocks noChangeArrowheads="1"/>
          </p:cNvSpPr>
          <p:nvPr/>
        </p:nvSpPr>
        <p:spPr bwMode="auto">
          <a:xfrm>
            <a:off x="6877050" y="5140325"/>
            <a:ext cx="1695450" cy="830263"/>
          </a:xfrm>
          <a:prstGeom prst="rect">
            <a:avLst/>
          </a:prstGeom>
          <a:solidFill>
            <a:schemeClr val="bg1"/>
          </a:solidFill>
          <a:ln w="12700">
            <a:solidFill>
              <a:schemeClr val="tx1"/>
            </a:solidFill>
            <a:miter lim="800000"/>
            <a:headEnd/>
            <a:tailEnd/>
          </a:ln>
        </p:spPr>
        <p:txBody>
          <a:bodyPr anchor="ctr"/>
          <a:lstStyle/>
          <a:p>
            <a:pPr algn="ctr" eaLnBrk="1" hangingPunct="1"/>
            <a:r>
              <a:rPr lang="en-IE" altLang="en-US" sz="1700"/>
              <a:t>Representation &amp; Description</a:t>
            </a:r>
            <a:endParaRPr lang="en-US" altLang="en-US" sz="1700"/>
          </a:p>
        </p:txBody>
      </p:sp>
      <p:sp>
        <p:nvSpPr>
          <p:cNvPr id="43016" name="Rectangle 9"/>
          <p:cNvSpPr>
            <a:spLocks noChangeArrowheads="1"/>
          </p:cNvSpPr>
          <p:nvPr/>
        </p:nvSpPr>
        <p:spPr bwMode="auto">
          <a:xfrm>
            <a:off x="550863" y="2892425"/>
            <a:ext cx="1695450" cy="830263"/>
          </a:xfrm>
          <a:prstGeom prst="rect">
            <a:avLst/>
          </a:prstGeom>
          <a:solidFill>
            <a:schemeClr val="bg1"/>
          </a:solidFill>
          <a:ln w="12700">
            <a:solidFill>
              <a:schemeClr val="tx1"/>
            </a:solidFill>
            <a:miter lim="800000"/>
            <a:headEnd/>
            <a:tailEnd/>
          </a:ln>
        </p:spPr>
        <p:txBody>
          <a:bodyPr anchor="ctr"/>
          <a:lstStyle/>
          <a:p>
            <a:pPr algn="ctr" eaLnBrk="1" hangingPunct="1"/>
            <a:r>
              <a:rPr lang="en-IE" altLang="en-US"/>
              <a:t>Image Enhancement</a:t>
            </a:r>
            <a:endParaRPr lang="en-US" altLang="en-US"/>
          </a:p>
        </p:txBody>
      </p:sp>
      <p:sp>
        <p:nvSpPr>
          <p:cNvPr id="43017" name="Rectangle 10"/>
          <p:cNvSpPr>
            <a:spLocks noChangeArrowheads="1"/>
          </p:cNvSpPr>
          <p:nvPr/>
        </p:nvSpPr>
        <p:spPr bwMode="auto">
          <a:xfrm>
            <a:off x="6877050" y="4016375"/>
            <a:ext cx="1695450" cy="830263"/>
          </a:xfrm>
          <a:prstGeom prst="rect">
            <a:avLst/>
          </a:prstGeom>
          <a:solidFill>
            <a:schemeClr val="bg1"/>
          </a:solidFill>
          <a:ln w="12700">
            <a:solidFill>
              <a:schemeClr val="tx1"/>
            </a:solidFill>
            <a:miter lim="800000"/>
            <a:headEnd/>
            <a:tailEnd/>
          </a:ln>
        </p:spPr>
        <p:txBody>
          <a:bodyPr anchor="ctr"/>
          <a:lstStyle/>
          <a:p>
            <a:pPr algn="ctr" eaLnBrk="1" hangingPunct="1"/>
            <a:r>
              <a:rPr lang="en-IE" altLang="en-US" sz="1700"/>
              <a:t>Object Recognition</a:t>
            </a:r>
            <a:endParaRPr lang="en-US" altLang="en-US" sz="1700"/>
          </a:p>
        </p:txBody>
      </p:sp>
      <p:sp>
        <p:nvSpPr>
          <p:cNvPr id="43018" name="Text Box 11"/>
          <p:cNvSpPr txBox="1">
            <a:spLocks noChangeArrowheads="1"/>
          </p:cNvSpPr>
          <p:nvPr/>
        </p:nvSpPr>
        <p:spPr bwMode="auto">
          <a:xfrm>
            <a:off x="455613" y="5372100"/>
            <a:ext cx="1885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IE" altLang="en-US"/>
              <a:t>Problem Domain</a:t>
            </a:r>
            <a:endParaRPr lang="en-US" altLang="en-US"/>
          </a:p>
        </p:txBody>
      </p:sp>
      <p:cxnSp>
        <p:nvCxnSpPr>
          <p:cNvPr id="43019" name="AutoShape 12"/>
          <p:cNvCxnSpPr>
            <a:cxnSpLocks noChangeShapeType="1"/>
            <a:stCxn id="43018" idx="0"/>
            <a:endCxn id="43011" idx="2"/>
          </p:cNvCxnSpPr>
          <p:nvPr/>
        </p:nvCxnSpPr>
        <p:spPr bwMode="auto">
          <a:xfrm rot="-5400000">
            <a:off x="1135857" y="5109369"/>
            <a:ext cx="525462"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020" name="AutoShape 13"/>
          <p:cNvCxnSpPr>
            <a:cxnSpLocks noChangeShapeType="1"/>
            <a:stCxn id="43011" idx="0"/>
            <a:endCxn id="43016" idx="2"/>
          </p:cNvCxnSpPr>
          <p:nvPr/>
        </p:nvCxnSpPr>
        <p:spPr bwMode="auto">
          <a:xfrm rot="-5400000">
            <a:off x="1251744" y="3869532"/>
            <a:ext cx="293687"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021" name="AutoShape 14"/>
          <p:cNvCxnSpPr>
            <a:cxnSpLocks noChangeShapeType="1"/>
            <a:stCxn id="43017" idx="2"/>
            <a:endCxn id="43015" idx="0"/>
          </p:cNvCxnSpPr>
          <p:nvPr/>
        </p:nvCxnSpPr>
        <p:spPr bwMode="auto">
          <a:xfrm rot="5400000">
            <a:off x="7577931" y="4993482"/>
            <a:ext cx="293687"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022" name="AutoShape 15"/>
          <p:cNvCxnSpPr>
            <a:cxnSpLocks noChangeShapeType="1"/>
            <a:stCxn id="43014" idx="2"/>
            <a:endCxn id="43017" idx="0"/>
          </p:cNvCxnSpPr>
          <p:nvPr/>
        </p:nvCxnSpPr>
        <p:spPr bwMode="auto">
          <a:xfrm rot="5400000">
            <a:off x="7577931" y="3869532"/>
            <a:ext cx="293687"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023" name="AutoShape 16"/>
          <p:cNvCxnSpPr>
            <a:cxnSpLocks noChangeShapeType="1"/>
            <a:stCxn id="43013" idx="3"/>
            <a:endCxn id="43014" idx="0"/>
          </p:cNvCxnSpPr>
          <p:nvPr/>
        </p:nvCxnSpPr>
        <p:spPr bwMode="auto">
          <a:xfrm>
            <a:off x="6605588" y="2095500"/>
            <a:ext cx="1119187" cy="79692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43024" name="AutoShape 17"/>
          <p:cNvCxnSpPr>
            <a:cxnSpLocks noChangeShapeType="1"/>
            <a:stCxn id="43012" idx="3"/>
            <a:endCxn id="43013" idx="1"/>
          </p:cNvCxnSpPr>
          <p:nvPr/>
        </p:nvCxnSpPr>
        <p:spPr bwMode="auto">
          <a:xfrm>
            <a:off x="4246563" y="2095500"/>
            <a:ext cx="663575"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025" name="AutoShape 18"/>
          <p:cNvCxnSpPr>
            <a:cxnSpLocks noChangeShapeType="1"/>
            <a:stCxn id="43016" idx="0"/>
            <a:endCxn id="43012" idx="1"/>
          </p:cNvCxnSpPr>
          <p:nvPr/>
        </p:nvCxnSpPr>
        <p:spPr bwMode="auto">
          <a:xfrm rot="-5400000">
            <a:off x="1557338" y="1936750"/>
            <a:ext cx="796925" cy="111442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43026" name="Rectangle 19"/>
          <p:cNvSpPr>
            <a:spLocks noChangeArrowheads="1"/>
          </p:cNvSpPr>
          <p:nvPr/>
        </p:nvSpPr>
        <p:spPr bwMode="auto">
          <a:xfrm>
            <a:off x="2565400"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eaLnBrk="1" hangingPunct="1"/>
            <a:r>
              <a:rPr lang="en-IE" altLang="en-US"/>
              <a:t>Colour Image Processing</a:t>
            </a:r>
            <a:endParaRPr lang="en-US" altLang="en-US"/>
          </a:p>
        </p:txBody>
      </p:sp>
      <p:sp>
        <p:nvSpPr>
          <p:cNvPr id="43027" name="Rectangle 20"/>
          <p:cNvSpPr>
            <a:spLocks noChangeArrowheads="1"/>
          </p:cNvSpPr>
          <p:nvPr/>
        </p:nvSpPr>
        <p:spPr bwMode="auto">
          <a:xfrm>
            <a:off x="4808538"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eaLnBrk="1" hangingPunct="1"/>
            <a:r>
              <a:rPr lang="en-IE" altLang="en-US"/>
              <a:t>Image Compression</a:t>
            </a:r>
            <a:endParaRPr lang="en-US" altLang="en-US"/>
          </a:p>
        </p:txBody>
      </p:sp>
      <p:pic>
        <p:nvPicPr>
          <p:cNvPr id="43028" name="Picture 24"/>
          <p:cNvPicPr>
            <a:picLocks noChangeAspect="1" noChangeArrowheads="1"/>
          </p:cNvPicPr>
          <p:nvPr/>
        </p:nvPicPr>
        <p:blipFill>
          <a:blip r:embed="rId3">
            <a:extLst>
              <a:ext uri="{28A0092B-C50C-407E-A947-70E740481C1C}">
                <a14:useLocalDpi xmlns:a14="http://schemas.microsoft.com/office/drawing/2010/main" val="0"/>
              </a:ext>
            </a:extLst>
          </a:blip>
          <a:srcRect l="39732" t="50377" r="21088"/>
          <a:stretch>
            <a:fillRect/>
          </a:stretch>
        </p:blipFill>
        <p:spPr bwMode="auto">
          <a:xfrm>
            <a:off x="4321175" y="3765550"/>
            <a:ext cx="2427288" cy="18494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3029" name="Picture 23"/>
          <p:cNvPicPr>
            <a:picLocks noChangeAspect="1" noChangeArrowheads="1"/>
          </p:cNvPicPr>
          <p:nvPr/>
        </p:nvPicPr>
        <p:blipFill>
          <a:blip r:embed="rId3">
            <a:extLst>
              <a:ext uri="{28A0092B-C50C-407E-A947-70E740481C1C}">
                <a14:useLocalDpi xmlns:a14="http://schemas.microsoft.com/office/drawing/2010/main" val="0"/>
              </a:ext>
            </a:extLst>
          </a:blip>
          <a:srcRect r="60266" b="50418"/>
          <a:stretch>
            <a:fillRect/>
          </a:stretch>
        </p:blipFill>
        <p:spPr bwMode="auto">
          <a:xfrm>
            <a:off x="2363788" y="2674938"/>
            <a:ext cx="2462212" cy="1847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IE"/>
              <a:t>Key Stages in Digital Image Processing:</a:t>
            </a:r>
            <a:br>
              <a:rPr lang="en-IE"/>
            </a:br>
            <a:r>
              <a:rPr lang="en-IE"/>
              <a:t>Morphological Processing</a:t>
            </a:r>
            <a:endParaRPr lang="en-US"/>
          </a:p>
        </p:txBody>
      </p:sp>
      <p:sp>
        <p:nvSpPr>
          <p:cNvPr id="44036" name="Rectangle 4"/>
          <p:cNvSpPr>
            <a:spLocks noChangeArrowheads="1"/>
          </p:cNvSpPr>
          <p:nvPr/>
        </p:nvSpPr>
        <p:spPr bwMode="auto">
          <a:xfrm>
            <a:off x="550863" y="4016375"/>
            <a:ext cx="1695450" cy="830263"/>
          </a:xfrm>
          <a:prstGeom prst="rect">
            <a:avLst/>
          </a:prstGeom>
          <a:solidFill>
            <a:schemeClr val="bg1"/>
          </a:solidFill>
          <a:ln w="12700">
            <a:solidFill>
              <a:schemeClr val="tx1"/>
            </a:solidFill>
            <a:miter lim="800000"/>
            <a:headEnd/>
            <a:tailEnd/>
          </a:ln>
        </p:spPr>
        <p:txBody>
          <a:bodyPr anchor="ctr"/>
          <a:lstStyle/>
          <a:p>
            <a:pPr algn="ctr" eaLnBrk="1" hangingPunct="1"/>
            <a:r>
              <a:rPr lang="en-IE" altLang="en-US"/>
              <a:t>Image Acquisition</a:t>
            </a:r>
            <a:endParaRPr lang="en-US" altLang="en-US"/>
          </a:p>
        </p:txBody>
      </p:sp>
      <p:sp>
        <p:nvSpPr>
          <p:cNvPr id="44037" name="Rectangle 5"/>
          <p:cNvSpPr>
            <a:spLocks noChangeArrowheads="1"/>
          </p:cNvSpPr>
          <p:nvPr/>
        </p:nvSpPr>
        <p:spPr bwMode="auto">
          <a:xfrm>
            <a:off x="2532063" y="1679575"/>
            <a:ext cx="1695450" cy="830263"/>
          </a:xfrm>
          <a:prstGeom prst="rect">
            <a:avLst/>
          </a:prstGeom>
          <a:solidFill>
            <a:schemeClr val="bg1"/>
          </a:solidFill>
          <a:ln w="12700">
            <a:solidFill>
              <a:schemeClr val="tx1"/>
            </a:solidFill>
            <a:miter lim="800000"/>
            <a:headEnd/>
            <a:tailEnd/>
          </a:ln>
        </p:spPr>
        <p:txBody>
          <a:bodyPr anchor="ctr"/>
          <a:lstStyle/>
          <a:p>
            <a:pPr algn="ctr" eaLnBrk="1" hangingPunct="1"/>
            <a:r>
              <a:rPr lang="en-IE" altLang="en-US"/>
              <a:t>Image Restoration</a:t>
            </a:r>
            <a:endParaRPr lang="en-US" altLang="en-US"/>
          </a:p>
        </p:txBody>
      </p:sp>
      <p:sp>
        <p:nvSpPr>
          <p:cNvPr id="44038" name="Rectangle 6"/>
          <p:cNvSpPr>
            <a:spLocks noChangeArrowheads="1"/>
          </p:cNvSpPr>
          <p:nvPr/>
        </p:nvSpPr>
        <p:spPr bwMode="auto">
          <a:xfrm>
            <a:off x="4910138" y="1679575"/>
            <a:ext cx="1695450" cy="830263"/>
          </a:xfrm>
          <a:prstGeom prst="rect">
            <a:avLst/>
          </a:prstGeom>
          <a:solidFill>
            <a:schemeClr val="accent1"/>
          </a:solidFill>
          <a:ln w="38100">
            <a:solidFill>
              <a:schemeClr val="tx1"/>
            </a:solidFill>
            <a:miter lim="800000"/>
            <a:headEnd/>
            <a:tailEnd/>
          </a:ln>
        </p:spPr>
        <p:txBody>
          <a:bodyPr anchor="ctr"/>
          <a:lstStyle/>
          <a:p>
            <a:pPr algn="ctr" eaLnBrk="1" hangingPunct="1"/>
            <a:r>
              <a:rPr lang="en-IE" altLang="en-US"/>
              <a:t>Morphological Processing</a:t>
            </a:r>
            <a:endParaRPr lang="en-US" altLang="en-US"/>
          </a:p>
        </p:txBody>
      </p:sp>
      <p:sp>
        <p:nvSpPr>
          <p:cNvPr id="44039" name="Rectangle 7"/>
          <p:cNvSpPr>
            <a:spLocks noChangeArrowheads="1"/>
          </p:cNvSpPr>
          <p:nvPr/>
        </p:nvSpPr>
        <p:spPr bwMode="auto">
          <a:xfrm>
            <a:off x="6877050" y="2892425"/>
            <a:ext cx="1695450" cy="830263"/>
          </a:xfrm>
          <a:prstGeom prst="rect">
            <a:avLst/>
          </a:prstGeom>
          <a:solidFill>
            <a:schemeClr val="bg1"/>
          </a:solidFill>
          <a:ln w="12700">
            <a:solidFill>
              <a:schemeClr val="tx1"/>
            </a:solidFill>
            <a:miter lim="800000"/>
            <a:headEnd/>
            <a:tailEnd/>
          </a:ln>
        </p:spPr>
        <p:txBody>
          <a:bodyPr anchor="ctr"/>
          <a:lstStyle/>
          <a:p>
            <a:pPr algn="ctr" eaLnBrk="1" hangingPunct="1"/>
            <a:r>
              <a:rPr lang="en-IE" altLang="en-US"/>
              <a:t>Segmentation</a:t>
            </a:r>
            <a:endParaRPr lang="en-US" altLang="en-US"/>
          </a:p>
        </p:txBody>
      </p:sp>
      <p:sp>
        <p:nvSpPr>
          <p:cNvPr id="44040" name="Rectangle 8"/>
          <p:cNvSpPr>
            <a:spLocks noChangeArrowheads="1"/>
          </p:cNvSpPr>
          <p:nvPr/>
        </p:nvSpPr>
        <p:spPr bwMode="auto">
          <a:xfrm>
            <a:off x="6877050" y="5140325"/>
            <a:ext cx="1695450" cy="830263"/>
          </a:xfrm>
          <a:prstGeom prst="rect">
            <a:avLst/>
          </a:prstGeom>
          <a:solidFill>
            <a:schemeClr val="bg1"/>
          </a:solidFill>
          <a:ln w="12700">
            <a:solidFill>
              <a:schemeClr val="tx1"/>
            </a:solidFill>
            <a:miter lim="800000"/>
            <a:headEnd/>
            <a:tailEnd/>
          </a:ln>
        </p:spPr>
        <p:txBody>
          <a:bodyPr anchor="ctr"/>
          <a:lstStyle/>
          <a:p>
            <a:pPr algn="ctr" eaLnBrk="1" hangingPunct="1"/>
            <a:r>
              <a:rPr lang="en-IE" altLang="en-US" sz="1700"/>
              <a:t>Representation &amp; Description</a:t>
            </a:r>
            <a:endParaRPr lang="en-US" altLang="en-US" sz="1700"/>
          </a:p>
        </p:txBody>
      </p:sp>
      <p:sp>
        <p:nvSpPr>
          <p:cNvPr id="44041" name="Rectangle 9"/>
          <p:cNvSpPr>
            <a:spLocks noChangeArrowheads="1"/>
          </p:cNvSpPr>
          <p:nvPr/>
        </p:nvSpPr>
        <p:spPr bwMode="auto">
          <a:xfrm>
            <a:off x="550863" y="2892425"/>
            <a:ext cx="1695450" cy="830263"/>
          </a:xfrm>
          <a:prstGeom prst="rect">
            <a:avLst/>
          </a:prstGeom>
          <a:solidFill>
            <a:schemeClr val="bg1"/>
          </a:solidFill>
          <a:ln w="12700">
            <a:solidFill>
              <a:schemeClr val="tx1"/>
            </a:solidFill>
            <a:miter lim="800000"/>
            <a:headEnd/>
            <a:tailEnd/>
          </a:ln>
        </p:spPr>
        <p:txBody>
          <a:bodyPr anchor="ctr"/>
          <a:lstStyle/>
          <a:p>
            <a:pPr algn="ctr" eaLnBrk="1" hangingPunct="1"/>
            <a:r>
              <a:rPr lang="en-IE" altLang="en-US"/>
              <a:t>Image Enhancement</a:t>
            </a:r>
            <a:endParaRPr lang="en-US" altLang="en-US"/>
          </a:p>
        </p:txBody>
      </p:sp>
      <p:sp>
        <p:nvSpPr>
          <p:cNvPr id="44042" name="Rectangle 10"/>
          <p:cNvSpPr>
            <a:spLocks noChangeArrowheads="1"/>
          </p:cNvSpPr>
          <p:nvPr/>
        </p:nvSpPr>
        <p:spPr bwMode="auto">
          <a:xfrm>
            <a:off x="6877050" y="4016375"/>
            <a:ext cx="1695450" cy="830263"/>
          </a:xfrm>
          <a:prstGeom prst="rect">
            <a:avLst/>
          </a:prstGeom>
          <a:solidFill>
            <a:schemeClr val="bg1"/>
          </a:solidFill>
          <a:ln w="12700">
            <a:solidFill>
              <a:schemeClr val="tx1"/>
            </a:solidFill>
            <a:miter lim="800000"/>
            <a:headEnd/>
            <a:tailEnd/>
          </a:ln>
        </p:spPr>
        <p:txBody>
          <a:bodyPr anchor="ctr"/>
          <a:lstStyle/>
          <a:p>
            <a:pPr algn="ctr" eaLnBrk="1" hangingPunct="1"/>
            <a:r>
              <a:rPr lang="en-IE" altLang="en-US" sz="1700"/>
              <a:t>Object Recognition</a:t>
            </a:r>
            <a:endParaRPr lang="en-US" altLang="en-US" sz="1700"/>
          </a:p>
        </p:txBody>
      </p:sp>
      <p:sp>
        <p:nvSpPr>
          <p:cNvPr id="44043" name="Text Box 11"/>
          <p:cNvSpPr txBox="1">
            <a:spLocks noChangeArrowheads="1"/>
          </p:cNvSpPr>
          <p:nvPr/>
        </p:nvSpPr>
        <p:spPr bwMode="auto">
          <a:xfrm>
            <a:off x="455613" y="5372100"/>
            <a:ext cx="1885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IE" altLang="en-US"/>
              <a:t>Problem Domain</a:t>
            </a:r>
            <a:endParaRPr lang="en-US" altLang="en-US"/>
          </a:p>
        </p:txBody>
      </p:sp>
      <p:cxnSp>
        <p:nvCxnSpPr>
          <p:cNvPr id="44044" name="AutoShape 12"/>
          <p:cNvCxnSpPr>
            <a:cxnSpLocks noChangeShapeType="1"/>
            <a:stCxn id="44043" idx="0"/>
            <a:endCxn id="44036" idx="2"/>
          </p:cNvCxnSpPr>
          <p:nvPr/>
        </p:nvCxnSpPr>
        <p:spPr bwMode="auto">
          <a:xfrm rot="-5400000">
            <a:off x="1135857" y="5109369"/>
            <a:ext cx="525462"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4045" name="AutoShape 13"/>
          <p:cNvCxnSpPr>
            <a:cxnSpLocks noChangeShapeType="1"/>
            <a:stCxn id="44036" idx="0"/>
            <a:endCxn id="44041" idx="2"/>
          </p:cNvCxnSpPr>
          <p:nvPr/>
        </p:nvCxnSpPr>
        <p:spPr bwMode="auto">
          <a:xfrm rot="-5400000">
            <a:off x="1251744" y="3869532"/>
            <a:ext cx="293687"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4046" name="AutoShape 14"/>
          <p:cNvCxnSpPr>
            <a:cxnSpLocks noChangeShapeType="1"/>
            <a:stCxn id="44042" idx="2"/>
            <a:endCxn id="44040" idx="0"/>
          </p:cNvCxnSpPr>
          <p:nvPr/>
        </p:nvCxnSpPr>
        <p:spPr bwMode="auto">
          <a:xfrm rot="5400000">
            <a:off x="7577931" y="4993482"/>
            <a:ext cx="293687"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4047" name="AutoShape 15"/>
          <p:cNvCxnSpPr>
            <a:cxnSpLocks noChangeShapeType="1"/>
            <a:stCxn id="44039" idx="2"/>
            <a:endCxn id="44042" idx="0"/>
          </p:cNvCxnSpPr>
          <p:nvPr/>
        </p:nvCxnSpPr>
        <p:spPr bwMode="auto">
          <a:xfrm rot="5400000">
            <a:off x="7577931" y="3869532"/>
            <a:ext cx="293687"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4048" name="AutoShape 16"/>
          <p:cNvCxnSpPr>
            <a:cxnSpLocks noChangeShapeType="1"/>
            <a:stCxn id="44038" idx="3"/>
            <a:endCxn id="44039" idx="0"/>
          </p:cNvCxnSpPr>
          <p:nvPr/>
        </p:nvCxnSpPr>
        <p:spPr bwMode="auto">
          <a:xfrm>
            <a:off x="6624638" y="2095500"/>
            <a:ext cx="1100137" cy="79692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44049" name="AutoShape 17"/>
          <p:cNvCxnSpPr>
            <a:cxnSpLocks noChangeShapeType="1"/>
            <a:stCxn id="44037" idx="3"/>
            <a:endCxn id="44038" idx="1"/>
          </p:cNvCxnSpPr>
          <p:nvPr/>
        </p:nvCxnSpPr>
        <p:spPr bwMode="auto">
          <a:xfrm>
            <a:off x="4227513" y="2095500"/>
            <a:ext cx="663575"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4050" name="AutoShape 18"/>
          <p:cNvCxnSpPr>
            <a:cxnSpLocks noChangeShapeType="1"/>
            <a:stCxn id="44041" idx="0"/>
            <a:endCxn id="44037" idx="1"/>
          </p:cNvCxnSpPr>
          <p:nvPr/>
        </p:nvCxnSpPr>
        <p:spPr bwMode="auto">
          <a:xfrm rot="-5400000">
            <a:off x="1566863" y="1927225"/>
            <a:ext cx="796925" cy="113347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44051" name="Rectangle 19"/>
          <p:cNvSpPr>
            <a:spLocks noChangeArrowheads="1"/>
          </p:cNvSpPr>
          <p:nvPr/>
        </p:nvSpPr>
        <p:spPr bwMode="auto">
          <a:xfrm>
            <a:off x="2565400"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eaLnBrk="1" hangingPunct="1"/>
            <a:r>
              <a:rPr lang="en-IE" altLang="en-US"/>
              <a:t>Colour Image Processing</a:t>
            </a:r>
            <a:endParaRPr lang="en-US" altLang="en-US"/>
          </a:p>
        </p:txBody>
      </p:sp>
      <p:sp>
        <p:nvSpPr>
          <p:cNvPr id="44052" name="Rectangle 20"/>
          <p:cNvSpPr>
            <a:spLocks noChangeArrowheads="1"/>
          </p:cNvSpPr>
          <p:nvPr/>
        </p:nvSpPr>
        <p:spPr bwMode="auto">
          <a:xfrm>
            <a:off x="4808538"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eaLnBrk="1" hangingPunct="1"/>
            <a:r>
              <a:rPr lang="en-IE" altLang="en-US"/>
              <a:t>Image Compression</a:t>
            </a:r>
            <a:endParaRPr lang="en-US" altLang="en-US"/>
          </a:p>
        </p:txBody>
      </p:sp>
      <p:pic>
        <p:nvPicPr>
          <p:cNvPr id="44053" name="Picture 21"/>
          <p:cNvPicPr>
            <a:picLocks noChangeAspect="1" noChangeArrowheads="1"/>
          </p:cNvPicPr>
          <p:nvPr/>
        </p:nvPicPr>
        <p:blipFill>
          <a:blip r:embed="rId3">
            <a:extLst>
              <a:ext uri="{28A0092B-C50C-407E-A947-70E740481C1C}">
                <a14:useLocalDpi xmlns:a14="http://schemas.microsoft.com/office/drawing/2010/main" val="0"/>
              </a:ext>
            </a:extLst>
          </a:blip>
          <a:srcRect r="19370"/>
          <a:stretch>
            <a:fillRect/>
          </a:stretch>
        </p:blipFill>
        <p:spPr bwMode="auto">
          <a:xfrm>
            <a:off x="2827338" y="2563813"/>
            <a:ext cx="3460750" cy="316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IE"/>
              <a:t>Key Stages in Digital Image Processing:</a:t>
            </a:r>
            <a:br>
              <a:rPr lang="en-IE"/>
            </a:br>
            <a:r>
              <a:rPr lang="en-IE"/>
              <a:t>Segmentation</a:t>
            </a:r>
            <a:endParaRPr lang="en-US"/>
          </a:p>
        </p:txBody>
      </p:sp>
      <p:sp>
        <p:nvSpPr>
          <p:cNvPr id="45060" name="Rectangle 4"/>
          <p:cNvSpPr>
            <a:spLocks noChangeArrowheads="1"/>
          </p:cNvSpPr>
          <p:nvPr/>
        </p:nvSpPr>
        <p:spPr bwMode="auto">
          <a:xfrm>
            <a:off x="550863" y="4016375"/>
            <a:ext cx="1695450" cy="830263"/>
          </a:xfrm>
          <a:prstGeom prst="rect">
            <a:avLst/>
          </a:prstGeom>
          <a:solidFill>
            <a:schemeClr val="bg1"/>
          </a:solidFill>
          <a:ln w="12700">
            <a:solidFill>
              <a:schemeClr val="tx1"/>
            </a:solidFill>
            <a:miter lim="800000"/>
            <a:headEnd/>
            <a:tailEnd/>
          </a:ln>
        </p:spPr>
        <p:txBody>
          <a:bodyPr anchor="ctr"/>
          <a:lstStyle/>
          <a:p>
            <a:pPr algn="ctr" eaLnBrk="1" hangingPunct="1"/>
            <a:r>
              <a:rPr lang="en-IE" altLang="en-US"/>
              <a:t>Image Acquisition</a:t>
            </a:r>
            <a:endParaRPr lang="en-US" altLang="en-US"/>
          </a:p>
        </p:txBody>
      </p:sp>
      <p:sp>
        <p:nvSpPr>
          <p:cNvPr id="45061" name="Rectangle 5"/>
          <p:cNvSpPr>
            <a:spLocks noChangeArrowheads="1"/>
          </p:cNvSpPr>
          <p:nvPr/>
        </p:nvSpPr>
        <p:spPr bwMode="auto">
          <a:xfrm>
            <a:off x="2532063" y="1679575"/>
            <a:ext cx="1695450" cy="830263"/>
          </a:xfrm>
          <a:prstGeom prst="rect">
            <a:avLst/>
          </a:prstGeom>
          <a:solidFill>
            <a:schemeClr val="bg1"/>
          </a:solidFill>
          <a:ln w="12700">
            <a:solidFill>
              <a:schemeClr val="tx1"/>
            </a:solidFill>
            <a:miter lim="800000"/>
            <a:headEnd/>
            <a:tailEnd/>
          </a:ln>
        </p:spPr>
        <p:txBody>
          <a:bodyPr anchor="ctr"/>
          <a:lstStyle/>
          <a:p>
            <a:pPr algn="ctr" eaLnBrk="1" hangingPunct="1"/>
            <a:r>
              <a:rPr lang="en-IE" altLang="en-US"/>
              <a:t>Image Restoration</a:t>
            </a:r>
            <a:endParaRPr lang="en-US" altLang="en-US"/>
          </a:p>
        </p:txBody>
      </p:sp>
      <p:sp>
        <p:nvSpPr>
          <p:cNvPr id="45062" name="Rectangle 6"/>
          <p:cNvSpPr>
            <a:spLocks noChangeArrowheads="1"/>
          </p:cNvSpPr>
          <p:nvPr/>
        </p:nvSpPr>
        <p:spPr bwMode="auto">
          <a:xfrm>
            <a:off x="4910138" y="1679575"/>
            <a:ext cx="1695450" cy="830263"/>
          </a:xfrm>
          <a:prstGeom prst="rect">
            <a:avLst/>
          </a:prstGeom>
          <a:solidFill>
            <a:schemeClr val="bg1"/>
          </a:solidFill>
          <a:ln w="12700">
            <a:solidFill>
              <a:schemeClr val="tx1"/>
            </a:solidFill>
            <a:miter lim="800000"/>
            <a:headEnd/>
            <a:tailEnd/>
          </a:ln>
        </p:spPr>
        <p:txBody>
          <a:bodyPr anchor="ctr"/>
          <a:lstStyle/>
          <a:p>
            <a:pPr algn="ctr" eaLnBrk="1" hangingPunct="1"/>
            <a:r>
              <a:rPr lang="en-IE" altLang="en-US"/>
              <a:t>Morphological Processing</a:t>
            </a:r>
            <a:endParaRPr lang="en-US" altLang="en-US"/>
          </a:p>
        </p:txBody>
      </p:sp>
      <p:sp>
        <p:nvSpPr>
          <p:cNvPr id="45063" name="Rectangle 7"/>
          <p:cNvSpPr>
            <a:spLocks noChangeArrowheads="1"/>
          </p:cNvSpPr>
          <p:nvPr/>
        </p:nvSpPr>
        <p:spPr bwMode="auto">
          <a:xfrm>
            <a:off x="6877050" y="2892425"/>
            <a:ext cx="1695450" cy="830263"/>
          </a:xfrm>
          <a:prstGeom prst="rect">
            <a:avLst/>
          </a:prstGeom>
          <a:solidFill>
            <a:schemeClr val="accent1"/>
          </a:solidFill>
          <a:ln w="38100">
            <a:solidFill>
              <a:schemeClr val="tx1"/>
            </a:solidFill>
            <a:miter lim="800000"/>
            <a:headEnd/>
            <a:tailEnd/>
          </a:ln>
        </p:spPr>
        <p:txBody>
          <a:bodyPr anchor="ctr"/>
          <a:lstStyle/>
          <a:p>
            <a:pPr algn="ctr" eaLnBrk="1" hangingPunct="1"/>
            <a:r>
              <a:rPr lang="en-IE" altLang="en-US"/>
              <a:t>Segmentation</a:t>
            </a:r>
            <a:endParaRPr lang="en-US" altLang="en-US"/>
          </a:p>
        </p:txBody>
      </p:sp>
      <p:sp>
        <p:nvSpPr>
          <p:cNvPr id="45064" name="Rectangle 8"/>
          <p:cNvSpPr>
            <a:spLocks noChangeArrowheads="1"/>
          </p:cNvSpPr>
          <p:nvPr/>
        </p:nvSpPr>
        <p:spPr bwMode="auto">
          <a:xfrm>
            <a:off x="6877050" y="5140325"/>
            <a:ext cx="1695450" cy="830263"/>
          </a:xfrm>
          <a:prstGeom prst="rect">
            <a:avLst/>
          </a:prstGeom>
          <a:solidFill>
            <a:schemeClr val="bg1"/>
          </a:solidFill>
          <a:ln w="12700">
            <a:solidFill>
              <a:schemeClr val="tx1"/>
            </a:solidFill>
            <a:miter lim="800000"/>
            <a:headEnd/>
            <a:tailEnd/>
          </a:ln>
        </p:spPr>
        <p:txBody>
          <a:bodyPr anchor="ctr"/>
          <a:lstStyle/>
          <a:p>
            <a:pPr algn="ctr" eaLnBrk="1" hangingPunct="1"/>
            <a:r>
              <a:rPr lang="en-IE" altLang="en-US" sz="1700"/>
              <a:t>Representation &amp; Description</a:t>
            </a:r>
            <a:endParaRPr lang="en-US" altLang="en-US" sz="1700"/>
          </a:p>
        </p:txBody>
      </p:sp>
      <p:sp>
        <p:nvSpPr>
          <p:cNvPr id="45065" name="Rectangle 9"/>
          <p:cNvSpPr>
            <a:spLocks noChangeArrowheads="1"/>
          </p:cNvSpPr>
          <p:nvPr/>
        </p:nvSpPr>
        <p:spPr bwMode="auto">
          <a:xfrm>
            <a:off x="550863" y="2892425"/>
            <a:ext cx="1695450" cy="830263"/>
          </a:xfrm>
          <a:prstGeom prst="rect">
            <a:avLst/>
          </a:prstGeom>
          <a:solidFill>
            <a:schemeClr val="bg1"/>
          </a:solidFill>
          <a:ln w="12700">
            <a:solidFill>
              <a:schemeClr val="tx1"/>
            </a:solidFill>
            <a:miter lim="800000"/>
            <a:headEnd/>
            <a:tailEnd/>
          </a:ln>
        </p:spPr>
        <p:txBody>
          <a:bodyPr anchor="ctr"/>
          <a:lstStyle/>
          <a:p>
            <a:pPr algn="ctr" eaLnBrk="1" hangingPunct="1"/>
            <a:r>
              <a:rPr lang="en-IE" altLang="en-US"/>
              <a:t>Image Enhancement</a:t>
            </a:r>
            <a:endParaRPr lang="en-US" altLang="en-US"/>
          </a:p>
        </p:txBody>
      </p:sp>
      <p:sp>
        <p:nvSpPr>
          <p:cNvPr id="45066" name="Rectangle 10"/>
          <p:cNvSpPr>
            <a:spLocks noChangeArrowheads="1"/>
          </p:cNvSpPr>
          <p:nvPr/>
        </p:nvSpPr>
        <p:spPr bwMode="auto">
          <a:xfrm>
            <a:off x="6877050" y="4016375"/>
            <a:ext cx="1695450" cy="830263"/>
          </a:xfrm>
          <a:prstGeom prst="rect">
            <a:avLst/>
          </a:prstGeom>
          <a:solidFill>
            <a:schemeClr val="bg1"/>
          </a:solidFill>
          <a:ln w="12700">
            <a:solidFill>
              <a:schemeClr val="tx1"/>
            </a:solidFill>
            <a:miter lim="800000"/>
            <a:headEnd/>
            <a:tailEnd/>
          </a:ln>
        </p:spPr>
        <p:txBody>
          <a:bodyPr anchor="ctr"/>
          <a:lstStyle/>
          <a:p>
            <a:pPr algn="ctr" eaLnBrk="1" hangingPunct="1"/>
            <a:r>
              <a:rPr lang="en-IE" altLang="en-US" sz="1700"/>
              <a:t>Object Recognition</a:t>
            </a:r>
            <a:endParaRPr lang="en-US" altLang="en-US" sz="1700"/>
          </a:p>
        </p:txBody>
      </p:sp>
      <p:sp>
        <p:nvSpPr>
          <p:cNvPr id="45067" name="Text Box 11"/>
          <p:cNvSpPr txBox="1">
            <a:spLocks noChangeArrowheads="1"/>
          </p:cNvSpPr>
          <p:nvPr/>
        </p:nvSpPr>
        <p:spPr bwMode="auto">
          <a:xfrm>
            <a:off x="455613" y="5372100"/>
            <a:ext cx="1885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IE" altLang="en-US"/>
              <a:t>Problem Domain</a:t>
            </a:r>
            <a:endParaRPr lang="en-US" altLang="en-US"/>
          </a:p>
        </p:txBody>
      </p:sp>
      <p:cxnSp>
        <p:nvCxnSpPr>
          <p:cNvPr id="45068" name="AutoShape 12"/>
          <p:cNvCxnSpPr>
            <a:cxnSpLocks noChangeShapeType="1"/>
            <a:stCxn id="45067" idx="0"/>
            <a:endCxn id="45060" idx="2"/>
          </p:cNvCxnSpPr>
          <p:nvPr/>
        </p:nvCxnSpPr>
        <p:spPr bwMode="auto">
          <a:xfrm rot="-5400000">
            <a:off x="1135857" y="5109369"/>
            <a:ext cx="525462"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5069" name="AutoShape 13"/>
          <p:cNvCxnSpPr>
            <a:cxnSpLocks noChangeShapeType="1"/>
            <a:stCxn id="45060" idx="0"/>
            <a:endCxn id="45065" idx="2"/>
          </p:cNvCxnSpPr>
          <p:nvPr/>
        </p:nvCxnSpPr>
        <p:spPr bwMode="auto">
          <a:xfrm rot="-5400000">
            <a:off x="1251744" y="3869532"/>
            <a:ext cx="293687"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5070" name="AutoShape 14"/>
          <p:cNvCxnSpPr>
            <a:cxnSpLocks noChangeShapeType="1"/>
            <a:stCxn id="45066" idx="2"/>
            <a:endCxn id="45064" idx="0"/>
          </p:cNvCxnSpPr>
          <p:nvPr/>
        </p:nvCxnSpPr>
        <p:spPr bwMode="auto">
          <a:xfrm rot="5400000">
            <a:off x="7577931" y="4993482"/>
            <a:ext cx="293687"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5071" name="AutoShape 15"/>
          <p:cNvCxnSpPr>
            <a:cxnSpLocks noChangeShapeType="1"/>
            <a:stCxn id="45063" idx="2"/>
            <a:endCxn id="45066" idx="0"/>
          </p:cNvCxnSpPr>
          <p:nvPr/>
        </p:nvCxnSpPr>
        <p:spPr bwMode="auto">
          <a:xfrm rot="5400000">
            <a:off x="7587456" y="3879057"/>
            <a:ext cx="274637"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5072" name="AutoShape 16"/>
          <p:cNvCxnSpPr>
            <a:cxnSpLocks noChangeShapeType="1"/>
            <a:stCxn id="45062" idx="3"/>
            <a:endCxn id="45063" idx="0"/>
          </p:cNvCxnSpPr>
          <p:nvPr/>
        </p:nvCxnSpPr>
        <p:spPr bwMode="auto">
          <a:xfrm>
            <a:off x="6605588" y="2095500"/>
            <a:ext cx="1119187" cy="77787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45073" name="AutoShape 17"/>
          <p:cNvCxnSpPr>
            <a:cxnSpLocks noChangeShapeType="1"/>
            <a:stCxn id="45061" idx="3"/>
            <a:endCxn id="45062" idx="1"/>
          </p:cNvCxnSpPr>
          <p:nvPr/>
        </p:nvCxnSpPr>
        <p:spPr bwMode="auto">
          <a:xfrm>
            <a:off x="4227513" y="2095500"/>
            <a:ext cx="682625"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5074" name="AutoShape 18"/>
          <p:cNvCxnSpPr>
            <a:cxnSpLocks noChangeShapeType="1"/>
            <a:stCxn id="45065" idx="0"/>
            <a:endCxn id="45061" idx="1"/>
          </p:cNvCxnSpPr>
          <p:nvPr/>
        </p:nvCxnSpPr>
        <p:spPr bwMode="auto">
          <a:xfrm rot="-5400000">
            <a:off x="1566863" y="1927225"/>
            <a:ext cx="796925" cy="113347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45075" name="Rectangle 19"/>
          <p:cNvSpPr>
            <a:spLocks noChangeArrowheads="1"/>
          </p:cNvSpPr>
          <p:nvPr/>
        </p:nvSpPr>
        <p:spPr bwMode="auto">
          <a:xfrm>
            <a:off x="2565400"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eaLnBrk="1" hangingPunct="1"/>
            <a:r>
              <a:rPr lang="en-IE" altLang="en-US"/>
              <a:t>Colour Image Processing</a:t>
            </a:r>
            <a:endParaRPr lang="en-US" altLang="en-US"/>
          </a:p>
        </p:txBody>
      </p:sp>
      <p:sp>
        <p:nvSpPr>
          <p:cNvPr id="45076" name="Rectangle 20"/>
          <p:cNvSpPr>
            <a:spLocks noChangeArrowheads="1"/>
          </p:cNvSpPr>
          <p:nvPr/>
        </p:nvSpPr>
        <p:spPr bwMode="auto">
          <a:xfrm>
            <a:off x="4808538"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eaLnBrk="1" hangingPunct="1"/>
            <a:r>
              <a:rPr lang="en-IE" altLang="en-US"/>
              <a:t>Image Compression</a:t>
            </a:r>
            <a:endParaRPr lang="en-US" altLang="en-US"/>
          </a:p>
        </p:txBody>
      </p:sp>
      <p:pic>
        <p:nvPicPr>
          <p:cNvPr id="45077" name="Picture 21"/>
          <p:cNvPicPr>
            <a:picLocks noChangeAspect="1" noChangeArrowheads="1"/>
          </p:cNvPicPr>
          <p:nvPr/>
        </p:nvPicPr>
        <p:blipFill>
          <a:blip r:embed="rId3">
            <a:lum contrast="12000"/>
            <a:extLst>
              <a:ext uri="{28A0092B-C50C-407E-A947-70E740481C1C}">
                <a14:useLocalDpi xmlns:a14="http://schemas.microsoft.com/office/drawing/2010/main" val="0"/>
              </a:ext>
            </a:extLst>
          </a:blip>
          <a:srcRect r="21220"/>
          <a:stretch>
            <a:fillRect/>
          </a:stretch>
        </p:blipFill>
        <p:spPr bwMode="auto">
          <a:xfrm>
            <a:off x="2881313" y="2559050"/>
            <a:ext cx="3349625" cy="306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78" name="Picture 22"/>
          <p:cNvPicPr>
            <a:picLocks noChangeAspect="1" noChangeArrowheads="1"/>
          </p:cNvPicPr>
          <p:nvPr/>
        </p:nvPicPr>
        <p:blipFill>
          <a:blip r:embed="rId3">
            <a:lum bright="-24000" contrast="60000"/>
            <a:extLst>
              <a:ext uri="{28A0092B-C50C-407E-A947-70E740481C1C}">
                <a14:useLocalDpi xmlns:a14="http://schemas.microsoft.com/office/drawing/2010/main" val="0"/>
              </a:ext>
            </a:extLst>
          </a:blip>
          <a:srcRect t="52643" r="59154"/>
          <a:stretch>
            <a:fillRect/>
          </a:stretch>
        </p:blipFill>
        <p:spPr bwMode="auto">
          <a:xfrm>
            <a:off x="2844800" y="4183063"/>
            <a:ext cx="1736725" cy="145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normAutofit fontScale="90000"/>
          </a:bodyPr>
          <a:lstStyle/>
          <a:p>
            <a:pPr eaLnBrk="1" fontAlgn="auto" hangingPunct="1">
              <a:spcAft>
                <a:spcPts val="0"/>
              </a:spcAft>
              <a:defRPr/>
            </a:pPr>
            <a:r>
              <a:rPr lang="en-IE" sz="3600"/>
              <a:t>Key Stages in Digital Image Processing:</a:t>
            </a:r>
            <a:br>
              <a:rPr lang="en-IE" sz="3600"/>
            </a:br>
            <a:r>
              <a:rPr lang="en-IE" sz="3600"/>
              <a:t>Object Recognition</a:t>
            </a:r>
            <a:endParaRPr lang="en-US" sz="3600"/>
          </a:p>
        </p:txBody>
      </p:sp>
      <p:sp>
        <p:nvSpPr>
          <p:cNvPr id="46084" name="Rectangle 4"/>
          <p:cNvSpPr>
            <a:spLocks noChangeArrowheads="1"/>
          </p:cNvSpPr>
          <p:nvPr/>
        </p:nvSpPr>
        <p:spPr bwMode="auto">
          <a:xfrm>
            <a:off x="550863" y="4016375"/>
            <a:ext cx="1695450" cy="830263"/>
          </a:xfrm>
          <a:prstGeom prst="rect">
            <a:avLst/>
          </a:prstGeom>
          <a:solidFill>
            <a:schemeClr val="bg1"/>
          </a:solidFill>
          <a:ln w="12700">
            <a:solidFill>
              <a:schemeClr val="tx1"/>
            </a:solidFill>
            <a:miter lim="800000"/>
            <a:headEnd/>
            <a:tailEnd/>
          </a:ln>
        </p:spPr>
        <p:txBody>
          <a:bodyPr anchor="ctr"/>
          <a:lstStyle/>
          <a:p>
            <a:pPr algn="ctr" eaLnBrk="1" hangingPunct="1"/>
            <a:r>
              <a:rPr lang="en-IE" altLang="en-US"/>
              <a:t>Image Acquisition</a:t>
            </a:r>
            <a:endParaRPr lang="en-US" altLang="en-US"/>
          </a:p>
        </p:txBody>
      </p:sp>
      <p:sp>
        <p:nvSpPr>
          <p:cNvPr id="46085" name="Rectangle 5"/>
          <p:cNvSpPr>
            <a:spLocks noChangeArrowheads="1"/>
          </p:cNvSpPr>
          <p:nvPr/>
        </p:nvSpPr>
        <p:spPr bwMode="auto">
          <a:xfrm>
            <a:off x="2532063" y="1679575"/>
            <a:ext cx="1695450" cy="830263"/>
          </a:xfrm>
          <a:prstGeom prst="rect">
            <a:avLst/>
          </a:prstGeom>
          <a:solidFill>
            <a:schemeClr val="bg1"/>
          </a:solidFill>
          <a:ln w="12700">
            <a:solidFill>
              <a:schemeClr val="tx1"/>
            </a:solidFill>
            <a:miter lim="800000"/>
            <a:headEnd/>
            <a:tailEnd/>
          </a:ln>
        </p:spPr>
        <p:txBody>
          <a:bodyPr anchor="ctr"/>
          <a:lstStyle/>
          <a:p>
            <a:pPr algn="ctr" eaLnBrk="1" hangingPunct="1"/>
            <a:r>
              <a:rPr lang="en-IE" altLang="en-US"/>
              <a:t>Image Restoration</a:t>
            </a:r>
            <a:endParaRPr lang="en-US" altLang="en-US"/>
          </a:p>
        </p:txBody>
      </p:sp>
      <p:sp>
        <p:nvSpPr>
          <p:cNvPr id="46086" name="Rectangle 6"/>
          <p:cNvSpPr>
            <a:spLocks noChangeArrowheads="1"/>
          </p:cNvSpPr>
          <p:nvPr/>
        </p:nvSpPr>
        <p:spPr bwMode="auto">
          <a:xfrm>
            <a:off x="4910138" y="1679575"/>
            <a:ext cx="1695450" cy="830263"/>
          </a:xfrm>
          <a:prstGeom prst="rect">
            <a:avLst/>
          </a:prstGeom>
          <a:solidFill>
            <a:schemeClr val="bg1"/>
          </a:solidFill>
          <a:ln w="12700">
            <a:solidFill>
              <a:schemeClr val="tx1"/>
            </a:solidFill>
            <a:miter lim="800000"/>
            <a:headEnd/>
            <a:tailEnd/>
          </a:ln>
        </p:spPr>
        <p:txBody>
          <a:bodyPr anchor="ctr"/>
          <a:lstStyle/>
          <a:p>
            <a:pPr algn="ctr" eaLnBrk="1" hangingPunct="1"/>
            <a:r>
              <a:rPr lang="en-IE" altLang="en-US"/>
              <a:t>Morphological Processing</a:t>
            </a:r>
            <a:endParaRPr lang="en-US" altLang="en-US"/>
          </a:p>
        </p:txBody>
      </p:sp>
      <p:sp>
        <p:nvSpPr>
          <p:cNvPr id="46087" name="Rectangle 7"/>
          <p:cNvSpPr>
            <a:spLocks noChangeArrowheads="1"/>
          </p:cNvSpPr>
          <p:nvPr/>
        </p:nvSpPr>
        <p:spPr bwMode="auto">
          <a:xfrm>
            <a:off x="6877050" y="2892425"/>
            <a:ext cx="1695450" cy="830263"/>
          </a:xfrm>
          <a:prstGeom prst="rect">
            <a:avLst/>
          </a:prstGeom>
          <a:solidFill>
            <a:schemeClr val="bg1"/>
          </a:solidFill>
          <a:ln w="12700">
            <a:solidFill>
              <a:schemeClr val="tx1"/>
            </a:solidFill>
            <a:miter lim="800000"/>
            <a:headEnd/>
            <a:tailEnd/>
          </a:ln>
        </p:spPr>
        <p:txBody>
          <a:bodyPr anchor="ctr"/>
          <a:lstStyle/>
          <a:p>
            <a:pPr algn="ctr" eaLnBrk="1" hangingPunct="1"/>
            <a:r>
              <a:rPr lang="en-IE" altLang="en-US"/>
              <a:t>Segmentation</a:t>
            </a:r>
            <a:endParaRPr lang="en-US" altLang="en-US"/>
          </a:p>
        </p:txBody>
      </p:sp>
      <p:sp>
        <p:nvSpPr>
          <p:cNvPr id="46088" name="Rectangle 8"/>
          <p:cNvSpPr>
            <a:spLocks noChangeArrowheads="1"/>
          </p:cNvSpPr>
          <p:nvPr/>
        </p:nvSpPr>
        <p:spPr bwMode="auto">
          <a:xfrm>
            <a:off x="6877050" y="5140325"/>
            <a:ext cx="1695450" cy="830263"/>
          </a:xfrm>
          <a:prstGeom prst="rect">
            <a:avLst/>
          </a:prstGeom>
          <a:solidFill>
            <a:schemeClr val="bg1"/>
          </a:solidFill>
          <a:ln w="12700">
            <a:solidFill>
              <a:schemeClr val="tx1"/>
            </a:solidFill>
            <a:miter lim="800000"/>
            <a:headEnd/>
            <a:tailEnd/>
          </a:ln>
        </p:spPr>
        <p:txBody>
          <a:bodyPr anchor="ctr"/>
          <a:lstStyle/>
          <a:p>
            <a:pPr algn="ctr" eaLnBrk="1" hangingPunct="1"/>
            <a:r>
              <a:rPr lang="en-IE" altLang="en-US" sz="1700"/>
              <a:t>Representation &amp; Description</a:t>
            </a:r>
            <a:endParaRPr lang="en-US" altLang="en-US" sz="1700"/>
          </a:p>
        </p:txBody>
      </p:sp>
      <p:sp>
        <p:nvSpPr>
          <p:cNvPr id="46089" name="Rectangle 9"/>
          <p:cNvSpPr>
            <a:spLocks noChangeArrowheads="1"/>
          </p:cNvSpPr>
          <p:nvPr/>
        </p:nvSpPr>
        <p:spPr bwMode="auto">
          <a:xfrm>
            <a:off x="550863" y="2892425"/>
            <a:ext cx="1695450" cy="830263"/>
          </a:xfrm>
          <a:prstGeom prst="rect">
            <a:avLst/>
          </a:prstGeom>
          <a:solidFill>
            <a:schemeClr val="bg1"/>
          </a:solidFill>
          <a:ln w="12700">
            <a:solidFill>
              <a:schemeClr val="tx1"/>
            </a:solidFill>
            <a:miter lim="800000"/>
            <a:headEnd/>
            <a:tailEnd/>
          </a:ln>
        </p:spPr>
        <p:txBody>
          <a:bodyPr anchor="ctr"/>
          <a:lstStyle/>
          <a:p>
            <a:pPr algn="ctr" eaLnBrk="1" hangingPunct="1"/>
            <a:r>
              <a:rPr lang="en-IE" altLang="en-US"/>
              <a:t>Image Enhancement</a:t>
            </a:r>
            <a:endParaRPr lang="en-US" altLang="en-US"/>
          </a:p>
        </p:txBody>
      </p:sp>
      <p:sp>
        <p:nvSpPr>
          <p:cNvPr id="46090" name="Rectangle 10"/>
          <p:cNvSpPr>
            <a:spLocks noChangeArrowheads="1"/>
          </p:cNvSpPr>
          <p:nvPr/>
        </p:nvSpPr>
        <p:spPr bwMode="auto">
          <a:xfrm>
            <a:off x="6877050" y="4016375"/>
            <a:ext cx="1695450" cy="830263"/>
          </a:xfrm>
          <a:prstGeom prst="rect">
            <a:avLst/>
          </a:prstGeom>
          <a:solidFill>
            <a:schemeClr val="accent1"/>
          </a:solidFill>
          <a:ln w="38100">
            <a:solidFill>
              <a:schemeClr val="tx1"/>
            </a:solidFill>
            <a:miter lim="800000"/>
            <a:headEnd/>
            <a:tailEnd/>
          </a:ln>
        </p:spPr>
        <p:txBody>
          <a:bodyPr anchor="ctr"/>
          <a:lstStyle/>
          <a:p>
            <a:pPr algn="ctr" eaLnBrk="1" hangingPunct="1"/>
            <a:r>
              <a:rPr lang="en-IE" altLang="en-US" sz="1700"/>
              <a:t>Object Recognition</a:t>
            </a:r>
            <a:endParaRPr lang="en-US" altLang="en-US" sz="1700"/>
          </a:p>
        </p:txBody>
      </p:sp>
      <p:sp>
        <p:nvSpPr>
          <p:cNvPr id="46091" name="Text Box 11"/>
          <p:cNvSpPr txBox="1">
            <a:spLocks noChangeArrowheads="1"/>
          </p:cNvSpPr>
          <p:nvPr/>
        </p:nvSpPr>
        <p:spPr bwMode="auto">
          <a:xfrm>
            <a:off x="455613" y="5372100"/>
            <a:ext cx="1885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IE" altLang="en-US"/>
              <a:t>Problem Domain</a:t>
            </a:r>
            <a:endParaRPr lang="en-US" altLang="en-US"/>
          </a:p>
        </p:txBody>
      </p:sp>
      <p:cxnSp>
        <p:nvCxnSpPr>
          <p:cNvPr id="46092" name="AutoShape 12"/>
          <p:cNvCxnSpPr>
            <a:cxnSpLocks noChangeShapeType="1"/>
            <a:stCxn id="46091" idx="0"/>
            <a:endCxn id="46084" idx="2"/>
          </p:cNvCxnSpPr>
          <p:nvPr/>
        </p:nvCxnSpPr>
        <p:spPr bwMode="auto">
          <a:xfrm rot="-5400000">
            <a:off x="1135857" y="5109369"/>
            <a:ext cx="525462"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6093" name="AutoShape 13"/>
          <p:cNvCxnSpPr>
            <a:cxnSpLocks noChangeShapeType="1"/>
            <a:stCxn id="46084" idx="0"/>
            <a:endCxn id="46089" idx="2"/>
          </p:cNvCxnSpPr>
          <p:nvPr/>
        </p:nvCxnSpPr>
        <p:spPr bwMode="auto">
          <a:xfrm rot="-5400000">
            <a:off x="1251744" y="3869532"/>
            <a:ext cx="293687"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6094" name="AutoShape 14"/>
          <p:cNvCxnSpPr>
            <a:cxnSpLocks noChangeShapeType="1"/>
            <a:stCxn id="46090" idx="2"/>
            <a:endCxn id="46088" idx="0"/>
          </p:cNvCxnSpPr>
          <p:nvPr/>
        </p:nvCxnSpPr>
        <p:spPr bwMode="auto">
          <a:xfrm rot="5400000">
            <a:off x="7587456" y="5003007"/>
            <a:ext cx="274637"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6095" name="AutoShape 15"/>
          <p:cNvCxnSpPr>
            <a:cxnSpLocks noChangeShapeType="1"/>
            <a:stCxn id="46087" idx="2"/>
            <a:endCxn id="46090" idx="0"/>
          </p:cNvCxnSpPr>
          <p:nvPr/>
        </p:nvCxnSpPr>
        <p:spPr bwMode="auto">
          <a:xfrm rot="5400000">
            <a:off x="7587456" y="3860007"/>
            <a:ext cx="274637"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6096" name="AutoShape 16"/>
          <p:cNvCxnSpPr>
            <a:cxnSpLocks noChangeShapeType="1"/>
            <a:stCxn id="46086" idx="3"/>
            <a:endCxn id="46087" idx="0"/>
          </p:cNvCxnSpPr>
          <p:nvPr/>
        </p:nvCxnSpPr>
        <p:spPr bwMode="auto">
          <a:xfrm>
            <a:off x="6605588" y="2095500"/>
            <a:ext cx="1119187" cy="79692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46097" name="AutoShape 17"/>
          <p:cNvCxnSpPr>
            <a:cxnSpLocks noChangeShapeType="1"/>
            <a:stCxn id="46085" idx="3"/>
            <a:endCxn id="46086" idx="1"/>
          </p:cNvCxnSpPr>
          <p:nvPr/>
        </p:nvCxnSpPr>
        <p:spPr bwMode="auto">
          <a:xfrm>
            <a:off x="4227513" y="2095500"/>
            <a:ext cx="682625"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6098" name="AutoShape 18"/>
          <p:cNvCxnSpPr>
            <a:cxnSpLocks noChangeShapeType="1"/>
            <a:stCxn id="46089" idx="0"/>
            <a:endCxn id="46085" idx="1"/>
          </p:cNvCxnSpPr>
          <p:nvPr/>
        </p:nvCxnSpPr>
        <p:spPr bwMode="auto">
          <a:xfrm rot="-5400000">
            <a:off x="1566863" y="1927225"/>
            <a:ext cx="796925" cy="113347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46099" name="Rectangle 19"/>
          <p:cNvSpPr>
            <a:spLocks noChangeArrowheads="1"/>
          </p:cNvSpPr>
          <p:nvPr/>
        </p:nvSpPr>
        <p:spPr bwMode="auto">
          <a:xfrm>
            <a:off x="2565400"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eaLnBrk="1" hangingPunct="1"/>
            <a:r>
              <a:rPr lang="en-IE" altLang="en-US"/>
              <a:t>Colour Image Processing</a:t>
            </a:r>
            <a:endParaRPr lang="en-US" altLang="en-US"/>
          </a:p>
        </p:txBody>
      </p:sp>
      <p:sp>
        <p:nvSpPr>
          <p:cNvPr id="46100" name="Rectangle 20"/>
          <p:cNvSpPr>
            <a:spLocks noChangeArrowheads="1"/>
          </p:cNvSpPr>
          <p:nvPr/>
        </p:nvSpPr>
        <p:spPr bwMode="auto">
          <a:xfrm>
            <a:off x="4808538"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eaLnBrk="1" hangingPunct="1"/>
            <a:r>
              <a:rPr lang="en-IE" altLang="en-US"/>
              <a:t>Image Compression</a:t>
            </a:r>
            <a:endParaRPr lang="en-US" altLang="en-US"/>
          </a:p>
        </p:txBody>
      </p:sp>
      <p:pic>
        <p:nvPicPr>
          <p:cNvPr id="46101" name="Picture 21"/>
          <p:cNvPicPr>
            <a:picLocks noChangeAspect="1" noChangeArrowheads="1"/>
          </p:cNvPicPr>
          <p:nvPr/>
        </p:nvPicPr>
        <p:blipFill>
          <a:blip r:embed="rId3">
            <a:lum bright="-6000" contrast="30000"/>
            <a:extLst>
              <a:ext uri="{28A0092B-C50C-407E-A947-70E740481C1C}">
                <a14:useLocalDpi xmlns:a14="http://schemas.microsoft.com/office/drawing/2010/main" val="0"/>
              </a:ext>
            </a:extLst>
          </a:blip>
          <a:srcRect l="26077"/>
          <a:stretch>
            <a:fillRect/>
          </a:stretch>
        </p:blipFill>
        <p:spPr bwMode="auto">
          <a:xfrm>
            <a:off x="2790825" y="2668588"/>
            <a:ext cx="3524250" cy="291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normAutofit fontScale="90000"/>
          </a:bodyPr>
          <a:lstStyle/>
          <a:p>
            <a:pPr eaLnBrk="1" fontAlgn="auto" hangingPunct="1">
              <a:spcAft>
                <a:spcPts val="0"/>
              </a:spcAft>
              <a:defRPr/>
            </a:pPr>
            <a:r>
              <a:rPr lang="en-IE" sz="3600"/>
              <a:t>Key Stages in Digital Image Processing:</a:t>
            </a:r>
            <a:br>
              <a:rPr lang="en-IE" sz="3600"/>
            </a:br>
            <a:r>
              <a:rPr lang="en-IE" sz="3600"/>
              <a:t>Representation &amp; Description</a:t>
            </a:r>
            <a:endParaRPr lang="en-US" sz="3600"/>
          </a:p>
        </p:txBody>
      </p:sp>
      <p:sp>
        <p:nvSpPr>
          <p:cNvPr id="47108" name="Rectangle 4"/>
          <p:cNvSpPr>
            <a:spLocks noChangeArrowheads="1"/>
          </p:cNvSpPr>
          <p:nvPr/>
        </p:nvSpPr>
        <p:spPr bwMode="auto">
          <a:xfrm>
            <a:off x="550863" y="4016375"/>
            <a:ext cx="1695450" cy="830263"/>
          </a:xfrm>
          <a:prstGeom prst="rect">
            <a:avLst/>
          </a:prstGeom>
          <a:solidFill>
            <a:schemeClr val="bg1"/>
          </a:solidFill>
          <a:ln w="12700">
            <a:solidFill>
              <a:schemeClr val="tx1"/>
            </a:solidFill>
            <a:miter lim="800000"/>
            <a:headEnd/>
            <a:tailEnd/>
          </a:ln>
        </p:spPr>
        <p:txBody>
          <a:bodyPr anchor="ctr"/>
          <a:lstStyle/>
          <a:p>
            <a:pPr algn="ctr" eaLnBrk="1" hangingPunct="1"/>
            <a:r>
              <a:rPr lang="en-IE" altLang="en-US"/>
              <a:t>Image Acquisition</a:t>
            </a:r>
            <a:endParaRPr lang="en-US" altLang="en-US"/>
          </a:p>
        </p:txBody>
      </p:sp>
      <p:sp>
        <p:nvSpPr>
          <p:cNvPr id="47109" name="Rectangle 5"/>
          <p:cNvSpPr>
            <a:spLocks noChangeArrowheads="1"/>
          </p:cNvSpPr>
          <p:nvPr/>
        </p:nvSpPr>
        <p:spPr bwMode="auto">
          <a:xfrm>
            <a:off x="2532063" y="1679575"/>
            <a:ext cx="1695450" cy="830263"/>
          </a:xfrm>
          <a:prstGeom prst="rect">
            <a:avLst/>
          </a:prstGeom>
          <a:solidFill>
            <a:schemeClr val="bg1"/>
          </a:solidFill>
          <a:ln w="12700">
            <a:solidFill>
              <a:schemeClr val="tx1"/>
            </a:solidFill>
            <a:miter lim="800000"/>
            <a:headEnd/>
            <a:tailEnd/>
          </a:ln>
        </p:spPr>
        <p:txBody>
          <a:bodyPr anchor="ctr"/>
          <a:lstStyle/>
          <a:p>
            <a:pPr algn="ctr" eaLnBrk="1" hangingPunct="1"/>
            <a:r>
              <a:rPr lang="en-IE" altLang="en-US"/>
              <a:t>Image Restoration</a:t>
            </a:r>
            <a:endParaRPr lang="en-US" altLang="en-US"/>
          </a:p>
        </p:txBody>
      </p:sp>
      <p:sp>
        <p:nvSpPr>
          <p:cNvPr id="47110" name="Rectangle 6"/>
          <p:cNvSpPr>
            <a:spLocks noChangeArrowheads="1"/>
          </p:cNvSpPr>
          <p:nvPr/>
        </p:nvSpPr>
        <p:spPr bwMode="auto">
          <a:xfrm>
            <a:off x="4910138" y="1679575"/>
            <a:ext cx="1695450" cy="830263"/>
          </a:xfrm>
          <a:prstGeom prst="rect">
            <a:avLst/>
          </a:prstGeom>
          <a:solidFill>
            <a:schemeClr val="bg1"/>
          </a:solidFill>
          <a:ln w="12700">
            <a:solidFill>
              <a:schemeClr val="tx1"/>
            </a:solidFill>
            <a:miter lim="800000"/>
            <a:headEnd/>
            <a:tailEnd/>
          </a:ln>
        </p:spPr>
        <p:txBody>
          <a:bodyPr anchor="ctr"/>
          <a:lstStyle/>
          <a:p>
            <a:pPr algn="ctr" eaLnBrk="1" hangingPunct="1"/>
            <a:r>
              <a:rPr lang="en-IE" altLang="en-US"/>
              <a:t>Morphological Processing</a:t>
            </a:r>
            <a:endParaRPr lang="en-US" altLang="en-US"/>
          </a:p>
        </p:txBody>
      </p:sp>
      <p:sp>
        <p:nvSpPr>
          <p:cNvPr id="47111" name="Rectangle 7"/>
          <p:cNvSpPr>
            <a:spLocks noChangeArrowheads="1"/>
          </p:cNvSpPr>
          <p:nvPr/>
        </p:nvSpPr>
        <p:spPr bwMode="auto">
          <a:xfrm>
            <a:off x="6877050" y="2892425"/>
            <a:ext cx="1695450" cy="830263"/>
          </a:xfrm>
          <a:prstGeom prst="rect">
            <a:avLst/>
          </a:prstGeom>
          <a:solidFill>
            <a:schemeClr val="bg1"/>
          </a:solidFill>
          <a:ln w="12700">
            <a:solidFill>
              <a:schemeClr val="tx1"/>
            </a:solidFill>
            <a:miter lim="800000"/>
            <a:headEnd/>
            <a:tailEnd/>
          </a:ln>
        </p:spPr>
        <p:txBody>
          <a:bodyPr anchor="ctr"/>
          <a:lstStyle/>
          <a:p>
            <a:pPr algn="ctr" eaLnBrk="1" hangingPunct="1"/>
            <a:r>
              <a:rPr lang="en-IE" altLang="en-US"/>
              <a:t>Segmentation</a:t>
            </a:r>
            <a:endParaRPr lang="en-US" altLang="en-US"/>
          </a:p>
        </p:txBody>
      </p:sp>
      <p:sp>
        <p:nvSpPr>
          <p:cNvPr id="47112" name="Rectangle 8"/>
          <p:cNvSpPr>
            <a:spLocks noChangeArrowheads="1"/>
          </p:cNvSpPr>
          <p:nvPr/>
        </p:nvSpPr>
        <p:spPr bwMode="auto">
          <a:xfrm>
            <a:off x="6877050" y="5140325"/>
            <a:ext cx="1695450" cy="830263"/>
          </a:xfrm>
          <a:prstGeom prst="rect">
            <a:avLst/>
          </a:prstGeom>
          <a:solidFill>
            <a:schemeClr val="accent1"/>
          </a:solidFill>
          <a:ln w="38100">
            <a:solidFill>
              <a:schemeClr val="tx1"/>
            </a:solidFill>
            <a:miter lim="800000"/>
            <a:headEnd/>
            <a:tailEnd/>
          </a:ln>
        </p:spPr>
        <p:txBody>
          <a:bodyPr anchor="ctr"/>
          <a:lstStyle/>
          <a:p>
            <a:pPr algn="ctr" eaLnBrk="1" hangingPunct="1"/>
            <a:r>
              <a:rPr lang="en-IE" altLang="en-US" sz="1700"/>
              <a:t>Representation &amp; Description</a:t>
            </a:r>
            <a:endParaRPr lang="en-US" altLang="en-US" sz="1700"/>
          </a:p>
        </p:txBody>
      </p:sp>
      <p:sp>
        <p:nvSpPr>
          <p:cNvPr id="47113" name="Rectangle 9"/>
          <p:cNvSpPr>
            <a:spLocks noChangeArrowheads="1"/>
          </p:cNvSpPr>
          <p:nvPr/>
        </p:nvSpPr>
        <p:spPr bwMode="auto">
          <a:xfrm>
            <a:off x="550863" y="2892425"/>
            <a:ext cx="1695450" cy="830263"/>
          </a:xfrm>
          <a:prstGeom prst="rect">
            <a:avLst/>
          </a:prstGeom>
          <a:solidFill>
            <a:schemeClr val="bg1"/>
          </a:solidFill>
          <a:ln w="12700">
            <a:solidFill>
              <a:schemeClr val="tx1"/>
            </a:solidFill>
            <a:miter lim="800000"/>
            <a:headEnd/>
            <a:tailEnd/>
          </a:ln>
        </p:spPr>
        <p:txBody>
          <a:bodyPr anchor="ctr"/>
          <a:lstStyle/>
          <a:p>
            <a:pPr algn="ctr" eaLnBrk="1" hangingPunct="1"/>
            <a:r>
              <a:rPr lang="en-IE" altLang="en-US"/>
              <a:t>Image Enhancement</a:t>
            </a:r>
            <a:endParaRPr lang="en-US" altLang="en-US"/>
          </a:p>
        </p:txBody>
      </p:sp>
      <p:sp>
        <p:nvSpPr>
          <p:cNvPr id="47114" name="Rectangle 10"/>
          <p:cNvSpPr>
            <a:spLocks noChangeArrowheads="1"/>
          </p:cNvSpPr>
          <p:nvPr/>
        </p:nvSpPr>
        <p:spPr bwMode="auto">
          <a:xfrm>
            <a:off x="6877050" y="4016375"/>
            <a:ext cx="1695450" cy="830263"/>
          </a:xfrm>
          <a:prstGeom prst="rect">
            <a:avLst/>
          </a:prstGeom>
          <a:solidFill>
            <a:schemeClr val="bg1"/>
          </a:solidFill>
          <a:ln w="12700">
            <a:solidFill>
              <a:schemeClr val="tx1"/>
            </a:solidFill>
            <a:miter lim="800000"/>
            <a:headEnd/>
            <a:tailEnd/>
          </a:ln>
        </p:spPr>
        <p:txBody>
          <a:bodyPr anchor="ctr"/>
          <a:lstStyle/>
          <a:p>
            <a:pPr algn="ctr" eaLnBrk="1" hangingPunct="1"/>
            <a:r>
              <a:rPr lang="en-IE" altLang="en-US" sz="1700"/>
              <a:t>Object Recognition</a:t>
            </a:r>
            <a:endParaRPr lang="en-US" altLang="en-US" sz="1700"/>
          </a:p>
        </p:txBody>
      </p:sp>
      <p:sp>
        <p:nvSpPr>
          <p:cNvPr id="47115" name="Text Box 11"/>
          <p:cNvSpPr txBox="1">
            <a:spLocks noChangeArrowheads="1"/>
          </p:cNvSpPr>
          <p:nvPr/>
        </p:nvSpPr>
        <p:spPr bwMode="auto">
          <a:xfrm>
            <a:off x="455613" y="5372100"/>
            <a:ext cx="1885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IE" altLang="en-US"/>
              <a:t>Problem Domain</a:t>
            </a:r>
            <a:endParaRPr lang="en-US" altLang="en-US"/>
          </a:p>
        </p:txBody>
      </p:sp>
      <p:cxnSp>
        <p:nvCxnSpPr>
          <p:cNvPr id="47116" name="AutoShape 12"/>
          <p:cNvCxnSpPr>
            <a:cxnSpLocks noChangeShapeType="1"/>
            <a:stCxn id="47115" idx="0"/>
            <a:endCxn id="47108" idx="2"/>
          </p:cNvCxnSpPr>
          <p:nvPr/>
        </p:nvCxnSpPr>
        <p:spPr bwMode="auto">
          <a:xfrm rot="-5400000">
            <a:off x="1135857" y="5109369"/>
            <a:ext cx="525462"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7117" name="AutoShape 13"/>
          <p:cNvCxnSpPr>
            <a:cxnSpLocks noChangeShapeType="1"/>
            <a:stCxn id="47108" idx="0"/>
            <a:endCxn id="47113" idx="2"/>
          </p:cNvCxnSpPr>
          <p:nvPr/>
        </p:nvCxnSpPr>
        <p:spPr bwMode="auto">
          <a:xfrm rot="-5400000">
            <a:off x="1251744" y="3869532"/>
            <a:ext cx="293687"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7118" name="AutoShape 14"/>
          <p:cNvCxnSpPr>
            <a:cxnSpLocks noChangeShapeType="1"/>
            <a:stCxn id="47114" idx="2"/>
            <a:endCxn id="47112" idx="0"/>
          </p:cNvCxnSpPr>
          <p:nvPr/>
        </p:nvCxnSpPr>
        <p:spPr bwMode="auto">
          <a:xfrm rot="5400000">
            <a:off x="7587456" y="4983957"/>
            <a:ext cx="274637"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7119" name="AutoShape 15"/>
          <p:cNvCxnSpPr>
            <a:cxnSpLocks noChangeShapeType="1"/>
            <a:stCxn id="47111" idx="2"/>
            <a:endCxn id="47114" idx="0"/>
          </p:cNvCxnSpPr>
          <p:nvPr/>
        </p:nvCxnSpPr>
        <p:spPr bwMode="auto">
          <a:xfrm rot="5400000">
            <a:off x="7577931" y="3869532"/>
            <a:ext cx="293687"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7120" name="AutoShape 16"/>
          <p:cNvCxnSpPr>
            <a:cxnSpLocks noChangeShapeType="1"/>
            <a:stCxn id="47110" idx="3"/>
            <a:endCxn id="47111" idx="0"/>
          </p:cNvCxnSpPr>
          <p:nvPr/>
        </p:nvCxnSpPr>
        <p:spPr bwMode="auto">
          <a:xfrm>
            <a:off x="6605588" y="2095500"/>
            <a:ext cx="1119187" cy="79692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47121" name="AutoShape 17"/>
          <p:cNvCxnSpPr>
            <a:cxnSpLocks noChangeShapeType="1"/>
            <a:stCxn id="47109" idx="3"/>
            <a:endCxn id="47110" idx="1"/>
          </p:cNvCxnSpPr>
          <p:nvPr/>
        </p:nvCxnSpPr>
        <p:spPr bwMode="auto">
          <a:xfrm>
            <a:off x="4227513" y="2095500"/>
            <a:ext cx="682625"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7122" name="AutoShape 18"/>
          <p:cNvCxnSpPr>
            <a:cxnSpLocks noChangeShapeType="1"/>
            <a:stCxn id="47113" idx="0"/>
            <a:endCxn id="47109" idx="1"/>
          </p:cNvCxnSpPr>
          <p:nvPr/>
        </p:nvCxnSpPr>
        <p:spPr bwMode="auto">
          <a:xfrm rot="-5400000">
            <a:off x="1566863" y="1927225"/>
            <a:ext cx="796925" cy="113347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47123" name="Rectangle 19"/>
          <p:cNvSpPr>
            <a:spLocks noChangeArrowheads="1"/>
          </p:cNvSpPr>
          <p:nvPr/>
        </p:nvSpPr>
        <p:spPr bwMode="auto">
          <a:xfrm>
            <a:off x="2565400"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eaLnBrk="1" hangingPunct="1"/>
            <a:r>
              <a:rPr lang="en-IE" altLang="en-US"/>
              <a:t>Colour Image Processing</a:t>
            </a:r>
            <a:endParaRPr lang="en-US" altLang="en-US"/>
          </a:p>
        </p:txBody>
      </p:sp>
      <p:sp>
        <p:nvSpPr>
          <p:cNvPr id="47124" name="Rectangle 20"/>
          <p:cNvSpPr>
            <a:spLocks noChangeArrowheads="1"/>
          </p:cNvSpPr>
          <p:nvPr/>
        </p:nvSpPr>
        <p:spPr bwMode="auto">
          <a:xfrm>
            <a:off x="4808538"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eaLnBrk="1" hangingPunct="1"/>
            <a:r>
              <a:rPr lang="en-IE" altLang="en-US"/>
              <a:t>Image Compression</a:t>
            </a:r>
            <a:endParaRPr lang="en-US" altLang="en-US"/>
          </a:p>
        </p:txBody>
      </p:sp>
      <p:pic>
        <p:nvPicPr>
          <p:cNvPr id="47125" name="Picture 21"/>
          <p:cNvPicPr>
            <a:picLocks noChangeAspect="1" noChangeArrowheads="1"/>
          </p:cNvPicPr>
          <p:nvPr/>
        </p:nvPicPr>
        <p:blipFill>
          <a:blip r:embed="rId3">
            <a:extLst>
              <a:ext uri="{28A0092B-C50C-407E-A947-70E740481C1C}">
                <a14:useLocalDpi xmlns:a14="http://schemas.microsoft.com/office/drawing/2010/main" val="0"/>
              </a:ext>
            </a:extLst>
          </a:blip>
          <a:srcRect r="25902"/>
          <a:stretch>
            <a:fillRect/>
          </a:stretch>
        </p:blipFill>
        <p:spPr bwMode="auto">
          <a:xfrm>
            <a:off x="3267075" y="2593975"/>
            <a:ext cx="2593975" cy="306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normAutofit fontScale="90000"/>
          </a:bodyPr>
          <a:lstStyle/>
          <a:p>
            <a:pPr eaLnBrk="1" fontAlgn="auto" hangingPunct="1">
              <a:spcAft>
                <a:spcPts val="0"/>
              </a:spcAft>
              <a:defRPr/>
            </a:pPr>
            <a:r>
              <a:rPr lang="en-IE" sz="3600"/>
              <a:t>Key Stages in Digital Image Processing:</a:t>
            </a:r>
            <a:br>
              <a:rPr lang="en-IE" sz="3600"/>
            </a:br>
            <a:r>
              <a:rPr lang="en-IE" sz="3600"/>
              <a:t>Image Compression</a:t>
            </a:r>
            <a:endParaRPr lang="en-US" sz="3600"/>
          </a:p>
        </p:txBody>
      </p:sp>
      <p:sp>
        <p:nvSpPr>
          <p:cNvPr id="48132" name="Rectangle 4"/>
          <p:cNvSpPr>
            <a:spLocks noChangeArrowheads="1"/>
          </p:cNvSpPr>
          <p:nvPr/>
        </p:nvSpPr>
        <p:spPr bwMode="auto">
          <a:xfrm>
            <a:off x="550863" y="4016375"/>
            <a:ext cx="1695450" cy="830263"/>
          </a:xfrm>
          <a:prstGeom prst="rect">
            <a:avLst/>
          </a:prstGeom>
          <a:solidFill>
            <a:schemeClr val="bg1"/>
          </a:solidFill>
          <a:ln w="12700">
            <a:solidFill>
              <a:schemeClr val="tx1"/>
            </a:solidFill>
            <a:miter lim="800000"/>
            <a:headEnd/>
            <a:tailEnd/>
          </a:ln>
        </p:spPr>
        <p:txBody>
          <a:bodyPr anchor="ctr"/>
          <a:lstStyle/>
          <a:p>
            <a:pPr algn="ctr" eaLnBrk="1" hangingPunct="1"/>
            <a:r>
              <a:rPr lang="en-IE" altLang="en-US"/>
              <a:t>Image Acquisition</a:t>
            </a:r>
            <a:endParaRPr lang="en-US" altLang="en-US"/>
          </a:p>
        </p:txBody>
      </p:sp>
      <p:sp>
        <p:nvSpPr>
          <p:cNvPr id="48133" name="Rectangle 5"/>
          <p:cNvSpPr>
            <a:spLocks noChangeArrowheads="1"/>
          </p:cNvSpPr>
          <p:nvPr/>
        </p:nvSpPr>
        <p:spPr bwMode="auto">
          <a:xfrm>
            <a:off x="2532063" y="1679575"/>
            <a:ext cx="1695450" cy="830263"/>
          </a:xfrm>
          <a:prstGeom prst="rect">
            <a:avLst/>
          </a:prstGeom>
          <a:solidFill>
            <a:schemeClr val="bg1"/>
          </a:solidFill>
          <a:ln w="12700">
            <a:solidFill>
              <a:schemeClr val="tx1"/>
            </a:solidFill>
            <a:miter lim="800000"/>
            <a:headEnd/>
            <a:tailEnd/>
          </a:ln>
        </p:spPr>
        <p:txBody>
          <a:bodyPr anchor="ctr"/>
          <a:lstStyle/>
          <a:p>
            <a:pPr algn="ctr" eaLnBrk="1" hangingPunct="1"/>
            <a:r>
              <a:rPr lang="en-IE" altLang="en-US"/>
              <a:t>Image Restoration</a:t>
            </a:r>
            <a:endParaRPr lang="en-US" altLang="en-US"/>
          </a:p>
        </p:txBody>
      </p:sp>
      <p:sp>
        <p:nvSpPr>
          <p:cNvPr id="48134" name="Rectangle 6"/>
          <p:cNvSpPr>
            <a:spLocks noChangeArrowheads="1"/>
          </p:cNvSpPr>
          <p:nvPr/>
        </p:nvSpPr>
        <p:spPr bwMode="auto">
          <a:xfrm>
            <a:off x="4910138" y="1679575"/>
            <a:ext cx="1695450" cy="830263"/>
          </a:xfrm>
          <a:prstGeom prst="rect">
            <a:avLst/>
          </a:prstGeom>
          <a:solidFill>
            <a:schemeClr val="bg1"/>
          </a:solidFill>
          <a:ln w="12700">
            <a:solidFill>
              <a:schemeClr val="tx1"/>
            </a:solidFill>
            <a:miter lim="800000"/>
            <a:headEnd/>
            <a:tailEnd/>
          </a:ln>
        </p:spPr>
        <p:txBody>
          <a:bodyPr anchor="ctr"/>
          <a:lstStyle/>
          <a:p>
            <a:pPr algn="ctr" eaLnBrk="1" hangingPunct="1"/>
            <a:r>
              <a:rPr lang="en-IE" altLang="en-US"/>
              <a:t>Morphological Processing</a:t>
            </a:r>
            <a:endParaRPr lang="en-US" altLang="en-US"/>
          </a:p>
        </p:txBody>
      </p:sp>
      <p:sp>
        <p:nvSpPr>
          <p:cNvPr id="48135" name="Rectangle 7"/>
          <p:cNvSpPr>
            <a:spLocks noChangeArrowheads="1"/>
          </p:cNvSpPr>
          <p:nvPr/>
        </p:nvSpPr>
        <p:spPr bwMode="auto">
          <a:xfrm>
            <a:off x="6877050" y="2892425"/>
            <a:ext cx="1695450" cy="830263"/>
          </a:xfrm>
          <a:prstGeom prst="rect">
            <a:avLst/>
          </a:prstGeom>
          <a:solidFill>
            <a:schemeClr val="bg1"/>
          </a:solidFill>
          <a:ln w="12700">
            <a:solidFill>
              <a:schemeClr val="tx1"/>
            </a:solidFill>
            <a:miter lim="800000"/>
            <a:headEnd/>
            <a:tailEnd/>
          </a:ln>
        </p:spPr>
        <p:txBody>
          <a:bodyPr anchor="ctr"/>
          <a:lstStyle/>
          <a:p>
            <a:pPr algn="ctr" eaLnBrk="1" hangingPunct="1"/>
            <a:r>
              <a:rPr lang="en-IE" altLang="en-US"/>
              <a:t>Segmentation</a:t>
            </a:r>
            <a:endParaRPr lang="en-US" altLang="en-US"/>
          </a:p>
        </p:txBody>
      </p:sp>
      <p:sp>
        <p:nvSpPr>
          <p:cNvPr id="48136" name="Rectangle 8"/>
          <p:cNvSpPr>
            <a:spLocks noChangeArrowheads="1"/>
          </p:cNvSpPr>
          <p:nvPr/>
        </p:nvSpPr>
        <p:spPr bwMode="auto">
          <a:xfrm>
            <a:off x="6877050" y="5140325"/>
            <a:ext cx="1695450" cy="830263"/>
          </a:xfrm>
          <a:prstGeom prst="rect">
            <a:avLst/>
          </a:prstGeom>
          <a:solidFill>
            <a:schemeClr val="bg1"/>
          </a:solidFill>
          <a:ln w="12700">
            <a:solidFill>
              <a:schemeClr val="tx1"/>
            </a:solidFill>
            <a:miter lim="800000"/>
            <a:headEnd/>
            <a:tailEnd/>
          </a:ln>
        </p:spPr>
        <p:txBody>
          <a:bodyPr anchor="ctr"/>
          <a:lstStyle/>
          <a:p>
            <a:pPr algn="ctr" eaLnBrk="1" hangingPunct="1"/>
            <a:r>
              <a:rPr lang="en-IE" altLang="en-US" sz="1700"/>
              <a:t>Representation &amp; Description</a:t>
            </a:r>
            <a:endParaRPr lang="en-US" altLang="en-US" sz="1700"/>
          </a:p>
        </p:txBody>
      </p:sp>
      <p:sp>
        <p:nvSpPr>
          <p:cNvPr id="48137" name="Rectangle 9"/>
          <p:cNvSpPr>
            <a:spLocks noChangeArrowheads="1"/>
          </p:cNvSpPr>
          <p:nvPr/>
        </p:nvSpPr>
        <p:spPr bwMode="auto">
          <a:xfrm>
            <a:off x="550863" y="2892425"/>
            <a:ext cx="1695450" cy="830263"/>
          </a:xfrm>
          <a:prstGeom prst="rect">
            <a:avLst/>
          </a:prstGeom>
          <a:solidFill>
            <a:schemeClr val="bg1"/>
          </a:solidFill>
          <a:ln w="12700">
            <a:solidFill>
              <a:schemeClr val="tx1"/>
            </a:solidFill>
            <a:miter lim="800000"/>
            <a:headEnd/>
            <a:tailEnd/>
          </a:ln>
        </p:spPr>
        <p:txBody>
          <a:bodyPr anchor="ctr"/>
          <a:lstStyle/>
          <a:p>
            <a:pPr algn="ctr" eaLnBrk="1" hangingPunct="1"/>
            <a:r>
              <a:rPr lang="en-IE" altLang="en-US"/>
              <a:t>Image Enhancement</a:t>
            </a:r>
            <a:endParaRPr lang="en-US" altLang="en-US"/>
          </a:p>
        </p:txBody>
      </p:sp>
      <p:sp>
        <p:nvSpPr>
          <p:cNvPr id="48138" name="Rectangle 10"/>
          <p:cNvSpPr>
            <a:spLocks noChangeArrowheads="1"/>
          </p:cNvSpPr>
          <p:nvPr/>
        </p:nvSpPr>
        <p:spPr bwMode="auto">
          <a:xfrm>
            <a:off x="6877050" y="4016375"/>
            <a:ext cx="1695450" cy="830263"/>
          </a:xfrm>
          <a:prstGeom prst="rect">
            <a:avLst/>
          </a:prstGeom>
          <a:solidFill>
            <a:schemeClr val="bg1"/>
          </a:solidFill>
          <a:ln w="12700">
            <a:solidFill>
              <a:schemeClr val="tx1"/>
            </a:solidFill>
            <a:miter lim="800000"/>
            <a:headEnd/>
            <a:tailEnd/>
          </a:ln>
        </p:spPr>
        <p:txBody>
          <a:bodyPr anchor="ctr"/>
          <a:lstStyle/>
          <a:p>
            <a:pPr algn="ctr" eaLnBrk="1" hangingPunct="1"/>
            <a:r>
              <a:rPr lang="en-IE" altLang="en-US" sz="1700"/>
              <a:t>Object Recognition</a:t>
            </a:r>
            <a:endParaRPr lang="en-US" altLang="en-US" sz="1700"/>
          </a:p>
        </p:txBody>
      </p:sp>
      <p:sp>
        <p:nvSpPr>
          <p:cNvPr id="48139" name="Text Box 11"/>
          <p:cNvSpPr txBox="1">
            <a:spLocks noChangeArrowheads="1"/>
          </p:cNvSpPr>
          <p:nvPr/>
        </p:nvSpPr>
        <p:spPr bwMode="auto">
          <a:xfrm>
            <a:off x="455613" y="5372100"/>
            <a:ext cx="1885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IE" altLang="en-US"/>
              <a:t>Problem Domain</a:t>
            </a:r>
            <a:endParaRPr lang="en-US" altLang="en-US"/>
          </a:p>
        </p:txBody>
      </p:sp>
      <p:cxnSp>
        <p:nvCxnSpPr>
          <p:cNvPr id="48140" name="AutoShape 12"/>
          <p:cNvCxnSpPr>
            <a:cxnSpLocks noChangeShapeType="1"/>
            <a:stCxn id="48139" idx="0"/>
            <a:endCxn id="48132" idx="2"/>
          </p:cNvCxnSpPr>
          <p:nvPr/>
        </p:nvCxnSpPr>
        <p:spPr bwMode="auto">
          <a:xfrm rot="-5400000">
            <a:off x="1135857" y="5109369"/>
            <a:ext cx="525462"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8141" name="AutoShape 13"/>
          <p:cNvCxnSpPr>
            <a:cxnSpLocks noChangeShapeType="1"/>
            <a:stCxn id="48132" idx="0"/>
            <a:endCxn id="48137" idx="2"/>
          </p:cNvCxnSpPr>
          <p:nvPr/>
        </p:nvCxnSpPr>
        <p:spPr bwMode="auto">
          <a:xfrm rot="-5400000">
            <a:off x="1251744" y="3869532"/>
            <a:ext cx="293687"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8142" name="AutoShape 14"/>
          <p:cNvCxnSpPr>
            <a:cxnSpLocks noChangeShapeType="1"/>
            <a:stCxn id="48138" idx="2"/>
            <a:endCxn id="48136" idx="0"/>
          </p:cNvCxnSpPr>
          <p:nvPr/>
        </p:nvCxnSpPr>
        <p:spPr bwMode="auto">
          <a:xfrm rot="5400000">
            <a:off x="7577931" y="4993482"/>
            <a:ext cx="293687"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8143" name="AutoShape 15"/>
          <p:cNvCxnSpPr>
            <a:cxnSpLocks noChangeShapeType="1"/>
            <a:stCxn id="48135" idx="2"/>
            <a:endCxn id="48138" idx="0"/>
          </p:cNvCxnSpPr>
          <p:nvPr/>
        </p:nvCxnSpPr>
        <p:spPr bwMode="auto">
          <a:xfrm rot="5400000">
            <a:off x="7577931" y="3869532"/>
            <a:ext cx="293687"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8144" name="AutoShape 16"/>
          <p:cNvCxnSpPr>
            <a:cxnSpLocks noChangeShapeType="1"/>
            <a:stCxn id="48134" idx="3"/>
            <a:endCxn id="48135" idx="0"/>
          </p:cNvCxnSpPr>
          <p:nvPr/>
        </p:nvCxnSpPr>
        <p:spPr bwMode="auto">
          <a:xfrm>
            <a:off x="6605588" y="2095500"/>
            <a:ext cx="1119187" cy="79692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48145" name="AutoShape 17"/>
          <p:cNvCxnSpPr>
            <a:cxnSpLocks noChangeShapeType="1"/>
            <a:stCxn id="48133" idx="3"/>
            <a:endCxn id="48134" idx="1"/>
          </p:cNvCxnSpPr>
          <p:nvPr/>
        </p:nvCxnSpPr>
        <p:spPr bwMode="auto">
          <a:xfrm>
            <a:off x="4227513" y="2095500"/>
            <a:ext cx="682625"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8146" name="AutoShape 18"/>
          <p:cNvCxnSpPr>
            <a:cxnSpLocks noChangeShapeType="1"/>
            <a:stCxn id="48137" idx="0"/>
            <a:endCxn id="48133" idx="1"/>
          </p:cNvCxnSpPr>
          <p:nvPr/>
        </p:nvCxnSpPr>
        <p:spPr bwMode="auto">
          <a:xfrm rot="-5400000">
            <a:off x="1566863" y="1927225"/>
            <a:ext cx="796925" cy="113347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48147" name="Rectangle 19"/>
          <p:cNvSpPr>
            <a:spLocks noChangeArrowheads="1"/>
          </p:cNvSpPr>
          <p:nvPr/>
        </p:nvSpPr>
        <p:spPr bwMode="auto">
          <a:xfrm>
            <a:off x="2565400"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eaLnBrk="1" hangingPunct="1"/>
            <a:r>
              <a:rPr lang="en-IE" altLang="en-US"/>
              <a:t>Colour Image Processing</a:t>
            </a:r>
            <a:endParaRPr lang="en-US" altLang="en-US"/>
          </a:p>
        </p:txBody>
      </p:sp>
      <p:sp>
        <p:nvSpPr>
          <p:cNvPr id="48148" name="Rectangle 20"/>
          <p:cNvSpPr>
            <a:spLocks noChangeArrowheads="1"/>
          </p:cNvSpPr>
          <p:nvPr/>
        </p:nvSpPr>
        <p:spPr bwMode="auto">
          <a:xfrm>
            <a:off x="4808538" y="5792788"/>
            <a:ext cx="1695450" cy="830262"/>
          </a:xfrm>
          <a:prstGeom prst="rect">
            <a:avLst/>
          </a:prstGeom>
          <a:solidFill>
            <a:schemeClr val="accent1"/>
          </a:solidFill>
          <a:ln w="38100">
            <a:solidFill>
              <a:schemeClr val="tx1"/>
            </a:solidFill>
            <a:prstDash val="dash"/>
            <a:miter lim="800000"/>
            <a:headEnd/>
            <a:tailEnd/>
          </a:ln>
        </p:spPr>
        <p:txBody>
          <a:bodyPr anchor="ctr"/>
          <a:lstStyle/>
          <a:p>
            <a:pPr algn="ctr" eaLnBrk="1" hangingPunct="1"/>
            <a:r>
              <a:rPr lang="en-IE" altLang="en-US"/>
              <a:t>Image Compression</a:t>
            </a:r>
            <a:endParaRPr lang="en-US" altLang="en-US"/>
          </a:p>
        </p:txBody>
      </p:sp>
      <p:pic>
        <p:nvPicPr>
          <p:cNvPr id="48149"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5613" y="2628900"/>
            <a:ext cx="3130550" cy="296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normAutofit fontScale="90000"/>
          </a:bodyPr>
          <a:lstStyle/>
          <a:p>
            <a:pPr eaLnBrk="1" fontAlgn="auto" hangingPunct="1">
              <a:spcAft>
                <a:spcPts val="0"/>
              </a:spcAft>
              <a:defRPr/>
            </a:pPr>
            <a:r>
              <a:rPr lang="en-IE" sz="3600"/>
              <a:t>Key Stages in Digital Image Processing:</a:t>
            </a:r>
            <a:br>
              <a:rPr lang="en-IE" sz="3600"/>
            </a:br>
            <a:r>
              <a:rPr lang="en-IE" sz="3600"/>
              <a:t>Colour Image Processing</a:t>
            </a:r>
            <a:endParaRPr lang="en-US" sz="3600"/>
          </a:p>
        </p:txBody>
      </p:sp>
      <p:sp>
        <p:nvSpPr>
          <p:cNvPr id="49156" name="Rectangle 4"/>
          <p:cNvSpPr>
            <a:spLocks noChangeArrowheads="1"/>
          </p:cNvSpPr>
          <p:nvPr/>
        </p:nvSpPr>
        <p:spPr bwMode="auto">
          <a:xfrm>
            <a:off x="550863" y="4016375"/>
            <a:ext cx="1695450" cy="830263"/>
          </a:xfrm>
          <a:prstGeom prst="rect">
            <a:avLst/>
          </a:prstGeom>
          <a:solidFill>
            <a:schemeClr val="bg1"/>
          </a:solidFill>
          <a:ln w="12700">
            <a:solidFill>
              <a:schemeClr val="tx1"/>
            </a:solidFill>
            <a:miter lim="800000"/>
            <a:headEnd/>
            <a:tailEnd/>
          </a:ln>
        </p:spPr>
        <p:txBody>
          <a:bodyPr anchor="ctr"/>
          <a:lstStyle/>
          <a:p>
            <a:pPr algn="ctr" eaLnBrk="1" hangingPunct="1"/>
            <a:r>
              <a:rPr lang="en-IE" altLang="en-US"/>
              <a:t>Image Acquisition</a:t>
            </a:r>
            <a:endParaRPr lang="en-US" altLang="en-US"/>
          </a:p>
        </p:txBody>
      </p:sp>
      <p:sp>
        <p:nvSpPr>
          <p:cNvPr id="49157" name="Rectangle 5"/>
          <p:cNvSpPr>
            <a:spLocks noChangeArrowheads="1"/>
          </p:cNvSpPr>
          <p:nvPr/>
        </p:nvSpPr>
        <p:spPr bwMode="auto">
          <a:xfrm>
            <a:off x="2532063" y="1679575"/>
            <a:ext cx="1695450" cy="830263"/>
          </a:xfrm>
          <a:prstGeom prst="rect">
            <a:avLst/>
          </a:prstGeom>
          <a:solidFill>
            <a:schemeClr val="bg1"/>
          </a:solidFill>
          <a:ln w="12700">
            <a:solidFill>
              <a:schemeClr val="tx1"/>
            </a:solidFill>
            <a:miter lim="800000"/>
            <a:headEnd/>
            <a:tailEnd/>
          </a:ln>
        </p:spPr>
        <p:txBody>
          <a:bodyPr anchor="ctr"/>
          <a:lstStyle/>
          <a:p>
            <a:pPr algn="ctr" eaLnBrk="1" hangingPunct="1"/>
            <a:r>
              <a:rPr lang="en-IE" altLang="en-US"/>
              <a:t>Image Restoration</a:t>
            </a:r>
            <a:endParaRPr lang="en-US" altLang="en-US"/>
          </a:p>
        </p:txBody>
      </p:sp>
      <p:sp>
        <p:nvSpPr>
          <p:cNvPr id="49158" name="Rectangle 6"/>
          <p:cNvSpPr>
            <a:spLocks noChangeArrowheads="1"/>
          </p:cNvSpPr>
          <p:nvPr/>
        </p:nvSpPr>
        <p:spPr bwMode="auto">
          <a:xfrm>
            <a:off x="4910138" y="1679575"/>
            <a:ext cx="1695450" cy="830263"/>
          </a:xfrm>
          <a:prstGeom prst="rect">
            <a:avLst/>
          </a:prstGeom>
          <a:solidFill>
            <a:schemeClr val="bg1"/>
          </a:solidFill>
          <a:ln w="12700">
            <a:solidFill>
              <a:schemeClr val="tx1"/>
            </a:solidFill>
            <a:miter lim="800000"/>
            <a:headEnd/>
            <a:tailEnd/>
          </a:ln>
        </p:spPr>
        <p:txBody>
          <a:bodyPr anchor="ctr"/>
          <a:lstStyle/>
          <a:p>
            <a:pPr algn="ctr" eaLnBrk="1" hangingPunct="1"/>
            <a:r>
              <a:rPr lang="en-IE" altLang="en-US"/>
              <a:t>Morphological Processing</a:t>
            </a:r>
            <a:endParaRPr lang="en-US" altLang="en-US"/>
          </a:p>
        </p:txBody>
      </p:sp>
      <p:sp>
        <p:nvSpPr>
          <p:cNvPr id="49159" name="Rectangle 7"/>
          <p:cNvSpPr>
            <a:spLocks noChangeArrowheads="1"/>
          </p:cNvSpPr>
          <p:nvPr/>
        </p:nvSpPr>
        <p:spPr bwMode="auto">
          <a:xfrm>
            <a:off x="6877050" y="2892425"/>
            <a:ext cx="1695450" cy="830263"/>
          </a:xfrm>
          <a:prstGeom prst="rect">
            <a:avLst/>
          </a:prstGeom>
          <a:solidFill>
            <a:schemeClr val="bg1"/>
          </a:solidFill>
          <a:ln w="12700">
            <a:solidFill>
              <a:schemeClr val="tx1"/>
            </a:solidFill>
            <a:miter lim="800000"/>
            <a:headEnd/>
            <a:tailEnd/>
          </a:ln>
        </p:spPr>
        <p:txBody>
          <a:bodyPr anchor="ctr"/>
          <a:lstStyle/>
          <a:p>
            <a:pPr algn="ctr" eaLnBrk="1" hangingPunct="1"/>
            <a:r>
              <a:rPr lang="en-IE" altLang="en-US"/>
              <a:t>Segmentation</a:t>
            </a:r>
            <a:endParaRPr lang="en-US" altLang="en-US"/>
          </a:p>
        </p:txBody>
      </p:sp>
      <p:sp>
        <p:nvSpPr>
          <p:cNvPr id="49160" name="Rectangle 8"/>
          <p:cNvSpPr>
            <a:spLocks noChangeArrowheads="1"/>
          </p:cNvSpPr>
          <p:nvPr/>
        </p:nvSpPr>
        <p:spPr bwMode="auto">
          <a:xfrm>
            <a:off x="6877050" y="5140325"/>
            <a:ext cx="1695450" cy="830263"/>
          </a:xfrm>
          <a:prstGeom prst="rect">
            <a:avLst/>
          </a:prstGeom>
          <a:solidFill>
            <a:schemeClr val="bg1"/>
          </a:solidFill>
          <a:ln w="12700">
            <a:solidFill>
              <a:schemeClr val="tx1"/>
            </a:solidFill>
            <a:miter lim="800000"/>
            <a:headEnd/>
            <a:tailEnd/>
          </a:ln>
        </p:spPr>
        <p:txBody>
          <a:bodyPr anchor="ctr"/>
          <a:lstStyle/>
          <a:p>
            <a:pPr algn="ctr" eaLnBrk="1" hangingPunct="1"/>
            <a:r>
              <a:rPr lang="en-IE" altLang="en-US" sz="1700"/>
              <a:t>Representation &amp; Description</a:t>
            </a:r>
            <a:endParaRPr lang="en-US" altLang="en-US" sz="1700"/>
          </a:p>
        </p:txBody>
      </p:sp>
      <p:sp>
        <p:nvSpPr>
          <p:cNvPr id="49161" name="Rectangle 9"/>
          <p:cNvSpPr>
            <a:spLocks noChangeArrowheads="1"/>
          </p:cNvSpPr>
          <p:nvPr/>
        </p:nvSpPr>
        <p:spPr bwMode="auto">
          <a:xfrm>
            <a:off x="550863" y="2892425"/>
            <a:ext cx="1695450" cy="830263"/>
          </a:xfrm>
          <a:prstGeom prst="rect">
            <a:avLst/>
          </a:prstGeom>
          <a:solidFill>
            <a:schemeClr val="bg1"/>
          </a:solidFill>
          <a:ln w="12700">
            <a:solidFill>
              <a:schemeClr val="tx1"/>
            </a:solidFill>
            <a:miter lim="800000"/>
            <a:headEnd/>
            <a:tailEnd/>
          </a:ln>
        </p:spPr>
        <p:txBody>
          <a:bodyPr anchor="ctr"/>
          <a:lstStyle/>
          <a:p>
            <a:pPr algn="ctr" eaLnBrk="1" hangingPunct="1"/>
            <a:r>
              <a:rPr lang="en-IE" altLang="en-US"/>
              <a:t>Image Enhancement</a:t>
            </a:r>
            <a:endParaRPr lang="en-US" altLang="en-US"/>
          </a:p>
        </p:txBody>
      </p:sp>
      <p:sp>
        <p:nvSpPr>
          <p:cNvPr id="49162" name="Rectangle 10"/>
          <p:cNvSpPr>
            <a:spLocks noChangeArrowheads="1"/>
          </p:cNvSpPr>
          <p:nvPr/>
        </p:nvSpPr>
        <p:spPr bwMode="auto">
          <a:xfrm>
            <a:off x="6877050" y="4016375"/>
            <a:ext cx="1695450" cy="830263"/>
          </a:xfrm>
          <a:prstGeom prst="rect">
            <a:avLst/>
          </a:prstGeom>
          <a:solidFill>
            <a:schemeClr val="bg1"/>
          </a:solidFill>
          <a:ln w="12700">
            <a:solidFill>
              <a:schemeClr val="tx1"/>
            </a:solidFill>
            <a:miter lim="800000"/>
            <a:headEnd/>
            <a:tailEnd/>
          </a:ln>
        </p:spPr>
        <p:txBody>
          <a:bodyPr anchor="ctr"/>
          <a:lstStyle/>
          <a:p>
            <a:pPr algn="ctr" eaLnBrk="1" hangingPunct="1"/>
            <a:r>
              <a:rPr lang="en-IE" altLang="en-US" sz="1700"/>
              <a:t>Object Recognition</a:t>
            </a:r>
            <a:endParaRPr lang="en-US" altLang="en-US" sz="1700"/>
          </a:p>
        </p:txBody>
      </p:sp>
      <p:sp>
        <p:nvSpPr>
          <p:cNvPr id="49163" name="Text Box 11"/>
          <p:cNvSpPr txBox="1">
            <a:spLocks noChangeArrowheads="1"/>
          </p:cNvSpPr>
          <p:nvPr/>
        </p:nvSpPr>
        <p:spPr bwMode="auto">
          <a:xfrm>
            <a:off x="455613" y="5372100"/>
            <a:ext cx="1885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IE" altLang="en-US"/>
              <a:t>Problem Domain</a:t>
            </a:r>
            <a:endParaRPr lang="en-US" altLang="en-US"/>
          </a:p>
        </p:txBody>
      </p:sp>
      <p:cxnSp>
        <p:nvCxnSpPr>
          <p:cNvPr id="49164" name="AutoShape 12"/>
          <p:cNvCxnSpPr>
            <a:cxnSpLocks noChangeShapeType="1"/>
            <a:stCxn id="49163" idx="0"/>
            <a:endCxn id="49156" idx="2"/>
          </p:cNvCxnSpPr>
          <p:nvPr/>
        </p:nvCxnSpPr>
        <p:spPr bwMode="auto">
          <a:xfrm rot="-5400000">
            <a:off x="1135857" y="5109369"/>
            <a:ext cx="525462"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9165" name="AutoShape 13"/>
          <p:cNvCxnSpPr>
            <a:cxnSpLocks noChangeShapeType="1"/>
            <a:stCxn id="49156" idx="0"/>
            <a:endCxn id="49161" idx="2"/>
          </p:cNvCxnSpPr>
          <p:nvPr/>
        </p:nvCxnSpPr>
        <p:spPr bwMode="auto">
          <a:xfrm rot="-5400000">
            <a:off x="1251744" y="3869532"/>
            <a:ext cx="293687"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9166" name="AutoShape 14"/>
          <p:cNvCxnSpPr>
            <a:cxnSpLocks noChangeShapeType="1"/>
            <a:stCxn id="49162" idx="2"/>
            <a:endCxn id="49160" idx="0"/>
          </p:cNvCxnSpPr>
          <p:nvPr/>
        </p:nvCxnSpPr>
        <p:spPr bwMode="auto">
          <a:xfrm rot="5400000">
            <a:off x="7577931" y="4993482"/>
            <a:ext cx="293687"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9167" name="AutoShape 15"/>
          <p:cNvCxnSpPr>
            <a:cxnSpLocks noChangeShapeType="1"/>
            <a:stCxn id="49159" idx="2"/>
            <a:endCxn id="49162" idx="0"/>
          </p:cNvCxnSpPr>
          <p:nvPr/>
        </p:nvCxnSpPr>
        <p:spPr bwMode="auto">
          <a:xfrm rot="5400000">
            <a:off x="7577931" y="3869532"/>
            <a:ext cx="293687"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9168" name="AutoShape 16"/>
          <p:cNvCxnSpPr>
            <a:cxnSpLocks noChangeShapeType="1"/>
            <a:stCxn id="49158" idx="3"/>
            <a:endCxn id="49159" idx="0"/>
          </p:cNvCxnSpPr>
          <p:nvPr/>
        </p:nvCxnSpPr>
        <p:spPr bwMode="auto">
          <a:xfrm>
            <a:off x="6605588" y="2095500"/>
            <a:ext cx="1119187" cy="79692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49169" name="AutoShape 17"/>
          <p:cNvCxnSpPr>
            <a:cxnSpLocks noChangeShapeType="1"/>
            <a:stCxn id="49157" idx="3"/>
            <a:endCxn id="49158" idx="1"/>
          </p:cNvCxnSpPr>
          <p:nvPr/>
        </p:nvCxnSpPr>
        <p:spPr bwMode="auto">
          <a:xfrm>
            <a:off x="4227513" y="2095500"/>
            <a:ext cx="682625"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9170" name="AutoShape 18"/>
          <p:cNvCxnSpPr>
            <a:cxnSpLocks noChangeShapeType="1"/>
            <a:stCxn id="49161" idx="0"/>
            <a:endCxn id="49157" idx="1"/>
          </p:cNvCxnSpPr>
          <p:nvPr/>
        </p:nvCxnSpPr>
        <p:spPr bwMode="auto">
          <a:xfrm rot="-5400000">
            <a:off x="1566863" y="1927225"/>
            <a:ext cx="796925" cy="113347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49171" name="Rectangle 19"/>
          <p:cNvSpPr>
            <a:spLocks noChangeArrowheads="1"/>
          </p:cNvSpPr>
          <p:nvPr/>
        </p:nvSpPr>
        <p:spPr bwMode="auto">
          <a:xfrm>
            <a:off x="2565400" y="5792788"/>
            <a:ext cx="1695450" cy="830262"/>
          </a:xfrm>
          <a:prstGeom prst="rect">
            <a:avLst/>
          </a:prstGeom>
          <a:solidFill>
            <a:schemeClr val="accent1"/>
          </a:solidFill>
          <a:ln w="38100">
            <a:solidFill>
              <a:schemeClr val="tx1"/>
            </a:solidFill>
            <a:prstDash val="dash"/>
            <a:miter lim="800000"/>
            <a:headEnd/>
            <a:tailEnd/>
          </a:ln>
        </p:spPr>
        <p:txBody>
          <a:bodyPr anchor="ctr"/>
          <a:lstStyle/>
          <a:p>
            <a:pPr algn="ctr" eaLnBrk="1" hangingPunct="1"/>
            <a:r>
              <a:rPr lang="en-IE" altLang="en-US" dirty="0"/>
              <a:t>Colour Image Processing</a:t>
            </a:r>
            <a:endParaRPr lang="en-US" altLang="en-US" dirty="0"/>
          </a:p>
        </p:txBody>
      </p:sp>
      <p:sp>
        <p:nvSpPr>
          <p:cNvPr id="49172" name="Rectangle 20"/>
          <p:cNvSpPr>
            <a:spLocks noChangeArrowheads="1"/>
          </p:cNvSpPr>
          <p:nvPr/>
        </p:nvSpPr>
        <p:spPr bwMode="auto">
          <a:xfrm>
            <a:off x="4808538"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eaLnBrk="1" hangingPunct="1"/>
            <a:r>
              <a:rPr lang="en-IE" altLang="en-US" dirty="0"/>
              <a:t>Image Compression</a:t>
            </a:r>
            <a:endParaRPr lang="en-US" altLang="en-US" dirty="0"/>
          </a:p>
        </p:txBody>
      </p:sp>
      <p:pic>
        <p:nvPicPr>
          <p:cNvPr id="49173" name="Picture 22"/>
          <p:cNvPicPr>
            <a:picLocks noChangeAspect="1" noChangeArrowheads="1"/>
          </p:cNvPicPr>
          <p:nvPr/>
        </p:nvPicPr>
        <p:blipFill>
          <a:blip r:embed="rId3">
            <a:extLst>
              <a:ext uri="{28A0092B-C50C-407E-A947-70E740481C1C}">
                <a14:useLocalDpi xmlns:a14="http://schemas.microsoft.com/office/drawing/2010/main" val="0"/>
              </a:ext>
            </a:extLst>
          </a:blip>
          <a:srcRect b="26692"/>
          <a:stretch>
            <a:fillRect/>
          </a:stretch>
        </p:blipFill>
        <p:spPr bwMode="auto">
          <a:xfrm>
            <a:off x="2316163" y="2801938"/>
            <a:ext cx="4491037"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DIP – Related fields (</a:t>
            </a:r>
            <a:r>
              <a:rPr lang="en-IE" dirty="0" err="1"/>
              <a:t>ct</a:t>
            </a:r>
            <a:r>
              <a:rPr lang="en-IE" dirty="0"/>
              <a:t>)</a:t>
            </a:r>
            <a:endParaRPr lang="en-GB" dirty="0"/>
          </a:p>
        </p:txBody>
      </p:sp>
      <p:sp>
        <p:nvSpPr>
          <p:cNvPr id="3" name="Content Placeholder 2"/>
          <p:cNvSpPr>
            <a:spLocks noGrp="1"/>
          </p:cNvSpPr>
          <p:nvPr>
            <p:ph idx="1"/>
          </p:nvPr>
        </p:nvSpPr>
        <p:spPr/>
        <p:txBody>
          <a:bodyPr/>
          <a:lstStyle/>
          <a:p>
            <a:r>
              <a:rPr lang="en-GB" dirty="0">
                <a:solidFill>
                  <a:srgbClr val="FF0000"/>
                </a:solidFill>
              </a:rPr>
              <a:t>Computer graphics </a:t>
            </a:r>
            <a:r>
              <a:rPr lang="en-GB" dirty="0"/>
              <a:t>is the field that deals with the creation and manipulation of images using a computer</a:t>
            </a:r>
          </a:p>
          <a:p>
            <a:pPr lvl="2"/>
            <a:r>
              <a:rPr lang="en-GB" dirty="0"/>
              <a:t>It involves using algorithms to generate and render images, as well as techniques for animation, 3D </a:t>
            </a:r>
            <a:r>
              <a:rPr lang="en-GB" dirty="0" err="1"/>
              <a:t>modeling</a:t>
            </a:r>
            <a:r>
              <a:rPr lang="en-GB" dirty="0"/>
              <a:t>, and visualization</a:t>
            </a:r>
          </a:p>
          <a:p>
            <a:r>
              <a:rPr lang="en-GB" dirty="0"/>
              <a:t>For example: computer art</a:t>
            </a:r>
            <a:r>
              <a:rPr lang="vi-VN" dirty="0"/>
              <a:t>, computer aided drawing, </a:t>
            </a:r>
            <a:r>
              <a:rPr lang="en-GB" dirty="0"/>
              <a:t>object rendering</a:t>
            </a:r>
            <a:r>
              <a:rPr lang="vi-VN" dirty="0"/>
              <a:t>, </a:t>
            </a:r>
            <a:r>
              <a:rPr lang="en-GB" dirty="0"/>
              <a:t>creating motion pictures </a:t>
            </a:r>
            <a:r>
              <a:rPr lang="vi-VN" dirty="0"/>
              <a:t>/</a:t>
            </a:r>
            <a:r>
              <a:rPr lang="en-GB" dirty="0"/>
              <a:t>music video</a:t>
            </a:r>
            <a:r>
              <a:rPr lang="vi-VN" dirty="0"/>
              <a:t>/</a:t>
            </a:r>
            <a:r>
              <a:rPr lang="en-GB" dirty="0"/>
              <a:t>television shows</a:t>
            </a:r>
            <a:r>
              <a:rPr lang="vi-VN" dirty="0"/>
              <a:t>/</a:t>
            </a:r>
            <a:r>
              <a:rPr lang="en-GB" dirty="0"/>
              <a:t>cartoon animation films</a:t>
            </a:r>
            <a:r>
              <a:rPr lang="vi-VN" dirty="0"/>
              <a:t>, ...</a:t>
            </a:r>
            <a:endParaRPr lang="en-GB" dirty="0"/>
          </a:p>
        </p:txBody>
      </p:sp>
      <p:pic>
        <p:nvPicPr>
          <p:cNvPr id="26626" name="Picture 2" descr="Computer Graphi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145" y="3807115"/>
            <a:ext cx="7178040" cy="2160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92177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endParaRPr lang="en-GB" dirty="0"/>
          </a:p>
        </p:txBody>
      </p:sp>
      <p:sp>
        <p:nvSpPr>
          <p:cNvPr id="3" name="Content Placeholder 2"/>
          <p:cNvSpPr>
            <a:spLocks noGrp="1"/>
          </p:cNvSpPr>
          <p:nvPr>
            <p:ph idx="1"/>
          </p:nvPr>
        </p:nvSpPr>
        <p:spPr/>
        <p:txBody>
          <a:bodyPr/>
          <a:lstStyle/>
          <a:p>
            <a:r>
              <a:rPr lang="en-GB" dirty="0"/>
              <a:t>Rafael C. Gonzalez, Richard E. Woods, [2018], Digital image processing, 4</a:t>
            </a:r>
            <a:r>
              <a:rPr lang="en-GB" baseline="30000" dirty="0"/>
              <a:t>th</a:t>
            </a:r>
            <a:r>
              <a:rPr lang="en-GB" dirty="0"/>
              <a:t> edition, Pearson.</a:t>
            </a:r>
          </a:p>
          <a:p>
            <a:r>
              <a:rPr lang="en-GB" dirty="0">
                <a:hlinkClick r:id="rId2"/>
              </a:rPr>
              <a:t>https://www.geeksforgeeks.org/digital-image-processing-basics/</a:t>
            </a:r>
            <a:endParaRPr lang="en-GB" dirty="0"/>
          </a:p>
          <a:p>
            <a:r>
              <a:rPr lang="en-GB" dirty="0">
                <a:hlinkClick r:id="rId3"/>
              </a:rPr>
              <a:t>https://www.tutorialspoint.com/dip/index.htm</a:t>
            </a:r>
            <a:endParaRPr lang="en-GB" dirty="0"/>
          </a:p>
          <a:p>
            <a:r>
              <a:rPr lang="en-GB" dirty="0">
                <a:hlinkClick r:id="rId4"/>
              </a:rPr>
              <a:t>https://www.linkedin.com/pulse/what-computer-vision-explanation-types-examples-neil-sahota-%E8%90%A8%E5%86%A0%E5%86%9B-/</a:t>
            </a:r>
            <a:endParaRPr lang="en-GB" dirty="0"/>
          </a:p>
          <a:p>
            <a:r>
              <a:rPr lang="en-GB" dirty="0">
                <a:hlinkClick r:id="rId5"/>
              </a:rPr>
              <a:t>https://www.geeksforgeeks.org/difference-between-image-processing-and-computer-vision/</a:t>
            </a:r>
            <a:endParaRPr lang="en-GB" dirty="0"/>
          </a:p>
          <a:p>
            <a:r>
              <a:rPr lang="en-GB" dirty="0">
                <a:hlinkClick r:id="rId6"/>
              </a:rPr>
              <a:t>https://www.tutorialspoint.com/dip/computer_vision_and_graphics.htm</a:t>
            </a:r>
            <a:endParaRPr lang="en-GB" dirty="0"/>
          </a:p>
          <a:p>
            <a:r>
              <a:rPr lang="en-GB" dirty="0">
                <a:hlinkClick r:id="rId7"/>
              </a:rPr>
              <a:t>https://www.tutorialspoint.com/dip/grayscale_to_rgb_conversion.htm</a:t>
            </a:r>
            <a:endParaRPr lang="en-GB" dirty="0"/>
          </a:p>
          <a:p>
            <a:endParaRPr lang="en-GB" dirty="0"/>
          </a:p>
          <a:p>
            <a:endParaRPr lang="en-GB" dirty="0"/>
          </a:p>
          <a:p>
            <a:endParaRPr lang="en-GB" dirty="0"/>
          </a:p>
        </p:txBody>
      </p:sp>
    </p:spTree>
    <p:extLst>
      <p:ext uri="{BB962C8B-B14F-4D97-AF65-F5344CB8AC3E}">
        <p14:creationId xmlns:p14="http://schemas.microsoft.com/office/powerpoint/2010/main" val="23572963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 (</a:t>
            </a:r>
            <a:r>
              <a:rPr lang="en-US" dirty="0" err="1"/>
              <a:t>ct</a:t>
            </a:r>
            <a:r>
              <a:rPr lang="en-US" dirty="0"/>
              <a:t>)</a:t>
            </a:r>
            <a:endParaRPr lang="en-GB" dirty="0"/>
          </a:p>
        </p:txBody>
      </p:sp>
      <p:sp>
        <p:nvSpPr>
          <p:cNvPr id="3" name="Content Placeholder 2"/>
          <p:cNvSpPr>
            <a:spLocks noGrp="1"/>
          </p:cNvSpPr>
          <p:nvPr>
            <p:ph idx="1"/>
          </p:nvPr>
        </p:nvSpPr>
        <p:spPr/>
        <p:txBody>
          <a:bodyPr/>
          <a:lstStyle/>
          <a:p>
            <a:r>
              <a:rPr lang="en-GB" dirty="0">
                <a:hlinkClick r:id="rId2"/>
              </a:rPr>
              <a:t>https://web.stanford.edu/class/cs101/image-6-grayscale.html</a:t>
            </a:r>
            <a:endParaRPr lang="en-GB" dirty="0"/>
          </a:p>
          <a:p>
            <a:endParaRPr lang="en-GB" dirty="0"/>
          </a:p>
        </p:txBody>
      </p:sp>
    </p:spTree>
    <p:extLst>
      <p:ext uri="{BB962C8B-B14F-4D97-AF65-F5344CB8AC3E}">
        <p14:creationId xmlns:p14="http://schemas.microsoft.com/office/powerpoint/2010/main" val="360915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IE" dirty="0"/>
              <a:t>DIP – Related fields (</a:t>
            </a:r>
            <a:r>
              <a:rPr lang="en-IE" dirty="0" err="1"/>
              <a:t>ct</a:t>
            </a:r>
            <a:r>
              <a:rPr lang="en-IE" dirty="0"/>
              <a:t>)</a:t>
            </a:r>
            <a:endParaRPr lang="en-US" dirty="0"/>
          </a:p>
        </p:txBody>
      </p:sp>
      <p:pic>
        <p:nvPicPr>
          <p:cNvPr id="16387" name="Content Placeholder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36650" y="3505200"/>
            <a:ext cx="6086475" cy="1543050"/>
          </a:xfrm>
        </p:spPr>
      </p:pic>
      <p:pic>
        <p:nvPicPr>
          <p:cNvPr id="1638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713" y="1955800"/>
            <a:ext cx="6357937"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Angles">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6839</TotalTime>
  <Words>4321</Words>
  <Application>Microsoft Office PowerPoint</Application>
  <PresentationFormat>On-screen Show (4:3)</PresentationFormat>
  <Paragraphs>563</Paragraphs>
  <Slides>81</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81</vt:i4>
      </vt:variant>
    </vt:vector>
  </HeadingPairs>
  <TitlesOfParts>
    <vt:vector size="90" baseType="lpstr">
      <vt:lpstr>Arial</vt:lpstr>
      <vt:lpstr>Cambria Math</vt:lpstr>
      <vt:lpstr>Franklin Gothic Book</vt:lpstr>
      <vt:lpstr>Franklin Gothic Medium</vt:lpstr>
      <vt:lpstr>Roboto</vt:lpstr>
      <vt:lpstr>Symbol</vt:lpstr>
      <vt:lpstr>Times New Roman</vt:lpstr>
      <vt:lpstr>Wingdings</vt:lpstr>
      <vt:lpstr>Angles</vt:lpstr>
      <vt:lpstr> Introduction (Digital Image Processing)</vt:lpstr>
      <vt:lpstr>DIGITAL IMAGE</vt:lpstr>
      <vt:lpstr>DIGITAL IMAGE (ct)</vt:lpstr>
      <vt:lpstr>DIGITAL IMAGE PROCESSING</vt:lpstr>
      <vt:lpstr>DIGITAL IMAGE PROCESSING (ct)</vt:lpstr>
      <vt:lpstr>DIP – Related fields</vt:lpstr>
      <vt:lpstr>Computer Vision (ct)</vt:lpstr>
      <vt:lpstr>DIP – Related fields (ct)</vt:lpstr>
      <vt:lpstr>DIP – Related fields (ct)</vt:lpstr>
      <vt:lpstr>DIP – Related fields (ct)</vt:lpstr>
      <vt:lpstr>What is a Digital Image?</vt:lpstr>
      <vt:lpstr>What is a Digital Image? (ct)</vt:lpstr>
      <vt:lpstr>What is a Digital Image? (ct)</vt:lpstr>
      <vt:lpstr>Image formation</vt:lpstr>
      <vt:lpstr>Common types of an image Color model</vt:lpstr>
      <vt:lpstr>Common types of an image</vt:lpstr>
      <vt:lpstr>Common types of an image (ct) Binary image</vt:lpstr>
      <vt:lpstr>Common types of an image (ct) Ex. 1</vt:lpstr>
      <vt:lpstr>Common types of an image (ct) Ex. 2</vt:lpstr>
      <vt:lpstr>Common types of an image (ct) Ex. 3</vt:lpstr>
      <vt:lpstr>Common types of an image (ct) Ex. 4</vt:lpstr>
      <vt:lpstr>Common types of an image (ct) Binary image - examples</vt:lpstr>
      <vt:lpstr>Common types of an image (ct)</vt:lpstr>
      <vt:lpstr>Common types of an image (ct) Ex. 5 </vt:lpstr>
      <vt:lpstr>Common types of an image (ct) Ex. 6 </vt:lpstr>
      <vt:lpstr>Common types of an image (ct) Grayscale image examples </vt:lpstr>
      <vt:lpstr>Common types of an image (ct) Grayscale image examples </vt:lpstr>
      <vt:lpstr>Common types of an image (ct)</vt:lpstr>
      <vt:lpstr>Common types of an image (ct)</vt:lpstr>
      <vt:lpstr>Common types of an image (ct) RGB image</vt:lpstr>
      <vt:lpstr>Common types of an image (ct)</vt:lpstr>
      <vt:lpstr>Common types of an image (ct) RGB image</vt:lpstr>
      <vt:lpstr>Common types of an image (ct) Ex. 7</vt:lpstr>
      <vt:lpstr>Grayscale &amp; Color image</vt:lpstr>
      <vt:lpstr>Grayscale as single channels of  multichannel color images</vt:lpstr>
      <vt:lpstr>Grayscale as single channels of  multichannel color images (ct)</vt:lpstr>
      <vt:lpstr>RGB to Grayscale</vt:lpstr>
      <vt:lpstr>Common types of an image (ct) Ex. 8</vt:lpstr>
      <vt:lpstr>Common types of an image (ct) Gray Among The RGB</vt:lpstr>
      <vt:lpstr>Common types of an image (ct) Gray Among The RGB (ct)</vt:lpstr>
      <vt:lpstr>Common types of an image (ct) Red Liberty Example Problem</vt:lpstr>
      <vt:lpstr>Common types of an image (ct) RGB brightness</vt:lpstr>
      <vt:lpstr>Common types of an image (ct) Other color models</vt:lpstr>
      <vt:lpstr>Common types of an image (ct) Other color models (ct)</vt:lpstr>
      <vt:lpstr>Common types of an image (ct) Other color models (ct)</vt:lpstr>
      <vt:lpstr>Common types of an image (ct) Ex. 9</vt:lpstr>
      <vt:lpstr>Common types of an image (ct) Other color models (ct)</vt:lpstr>
      <vt:lpstr>Common types of an image (ct) Ex. 10</vt:lpstr>
      <vt:lpstr>Common types of an image (ct) Other color models (ct)</vt:lpstr>
      <vt:lpstr>Common types of an image (ct) Other color models (ct)</vt:lpstr>
      <vt:lpstr>Common types of an image (ct) Other color models (ct)</vt:lpstr>
      <vt:lpstr>Common types of an image (ct) Other color models (ct)</vt:lpstr>
      <vt:lpstr>Common types of an image (ct) Other color models (ct)</vt:lpstr>
      <vt:lpstr>Common types of an image (ct) Other color models (ct)</vt:lpstr>
      <vt:lpstr>Common types of an image (ct) Other color models (ct)</vt:lpstr>
      <vt:lpstr>Common types of an image (ct) Other color models (ct)</vt:lpstr>
      <vt:lpstr>Common types of an image (ct) Other color models (ct)</vt:lpstr>
      <vt:lpstr>Common types of an image (ct) Ex. 11</vt:lpstr>
      <vt:lpstr>Common types of an image (ct) Other color models (ct)</vt:lpstr>
      <vt:lpstr>Examples: Image Enhancement</vt:lpstr>
      <vt:lpstr>Examples: The Hubble Telescope</vt:lpstr>
      <vt:lpstr>Examples: Artistic Effects</vt:lpstr>
      <vt:lpstr>Examples: Medicine</vt:lpstr>
      <vt:lpstr>Examples: GIS</vt:lpstr>
      <vt:lpstr>Examples: GIS (ct)</vt:lpstr>
      <vt:lpstr>Examples: Industrial Inspection</vt:lpstr>
      <vt:lpstr>Examples: PCB Inspection</vt:lpstr>
      <vt:lpstr>Examples: Law Enforcement</vt:lpstr>
      <vt:lpstr>Examples: HCI</vt:lpstr>
      <vt:lpstr>Key Stages in Digital Image Processing</vt:lpstr>
      <vt:lpstr>Key Stages in Digital Image Processing: Image Aquisition</vt:lpstr>
      <vt:lpstr>Key Stages in Digital Image Processing: Image Enhancement</vt:lpstr>
      <vt:lpstr>Key Stages in Digital Image Processing: Image Restoration</vt:lpstr>
      <vt:lpstr>Key Stages in Digital Image Processing: Morphological Processing</vt:lpstr>
      <vt:lpstr>Key Stages in Digital Image Processing: Segmentation</vt:lpstr>
      <vt:lpstr>Key Stages in Digital Image Processing: Object Recognition</vt:lpstr>
      <vt:lpstr>Key Stages in Digital Image Processing: Representation &amp; Description</vt:lpstr>
      <vt:lpstr>Key Stages in Digital Image Processing: Image Compression</vt:lpstr>
      <vt:lpstr>Key Stages in Digital Image Processing: Colour Image Processing</vt:lpstr>
      <vt:lpstr>References</vt:lpstr>
      <vt:lpstr>References (ct)</vt:lpstr>
    </vt:vector>
  </TitlesOfParts>
  <Company>Delhi Technological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Image Processing</dc:title>
  <dc:creator>Sahil Biswas</dc:creator>
  <cp:lastModifiedBy>thien</cp:lastModifiedBy>
  <cp:revision>269</cp:revision>
  <dcterms:created xsi:type="dcterms:W3CDTF">2009-02-04T15:16:29Z</dcterms:created>
  <dcterms:modified xsi:type="dcterms:W3CDTF">2025-08-26T01:28:41Z</dcterms:modified>
</cp:coreProperties>
</file>